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849" r:id="rId2"/>
    <p:sldMasterId id="2147483853" r:id="rId3"/>
  </p:sldMasterIdLst>
  <p:notesMasterIdLst>
    <p:notesMasterId r:id="rId28"/>
  </p:notesMasterIdLst>
  <p:handoutMasterIdLst>
    <p:handoutMasterId r:id="rId29"/>
  </p:handoutMasterIdLst>
  <p:sldIdLst>
    <p:sldId id="350" r:id="rId4"/>
    <p:sldId id="362" r:id="rId5"/>
    <p:sldId id="370" r:id="rId6"/>
    <p:sldId id="371" r:id="rId7"/>
    <p:sldId id="278" r:id="rId8"/>
    <p:sldId id="372" r:id="rId9"/>
    <p:sldId id="308" r:id="rId10"/>
    <p:sldId id="526" r:id="rId11"/>
    <p:sldId id="379" r:id="rId12"/>
    <p:sldId id="380" r:id="rId13"/>
    <p:sldId id="381" r:id="rId14"/>
    <p:sldId id="382" r:id="rId15"/>
    <p:sldId id="384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965" r:id="rId24"/>
    <p:sldId id="525" r:id="rId25"/>
    <p:sldId id="964" r:id="rId26"/>
    <p:sldId id="348" r:id="rId27"/>
  </p:sldIdLst>
  <p:sldSz cx="9144000" cy="6858000" type="screen4x3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BC8F8A3-8459-4C94-AA94-8EDAEEF38314}">
          <p14:sldIdLst>
            <p14:sldId id="350"/>
            <p14:sldId id="362"/>
            <p14:sldId id="370"/>
            <p14:sldId id="371"/>
            <p14:sldId id="278"/>
            <p14:sldId id="372"/>
            <p14:sldId id="308"/>
            <p14:sldId id="526"/>
            <p14:sldId id="379"/>
            <p14:sldId id="380"/>
            <p14:sldId id="381"/>
            <p14:sldId id="382"/>
            <p14:sldId id="384"/>
            <p14:sldId id="408"/>
            <p14:sldId id="409"/>
            <p14:sldId id="410"/>
            <p14:sldId id="411"/>
            <p14:sldId id="412"/>
            <p14:sldId id="413"/>
            <p14:sldId id="414"/>
            <p14:sldId id="965"/>
            <p14:sldId id="525"/>
            <p14:sldId id="964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567">
          <p15:clr>
            <a:srgbClr val="A4A3A4"/>
          </p15:clr>
        </p15:guide>
        <p15:guide id="9" pos="204">
          <p15:clr>
            <a:srgbClr val="A4A3A4"/>
          </p15:clr>
        </p15:guide>
        <p15:guide id="10" pos="5511">
          <p15:clr>
            <a:srgbClr val="A4A3A4"/>
          </p15:clr>
        </p15:guide>
        <p15:guide id="11" pos="4241">
          <p15:clr>
            <a:srgbClr val="A4A3A4"/>
          </p15:clr>
        </p15:guide>
        <p15:guide id="12" pos="4468">
          <p15:clr>
            <a:srgbClr val="A4A3A4"/>
          </p15:clr>
        </p15:guide>
        <p15:guide id="13" pos="793">
          <p15:clr>
            <a:srgbClr val="A4A3A4"/>
          </p15:clr>
        </p15:guide>
        <p15:guide id="14" pos="2154">
          <p15:clr>
            <a:srgbClr val="A4A3A4"/>
          </p15:clr>
        </p15:guide>
        <p15:guide id="15" pos="1791">
          <p15:clr>
            <a:srgbClr val="A4A3A4"/>
          </p15:clr>
        </p15:guide>
        <p15:guide id="1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4D4D4D"/>
    <a:srgbClr val="FF9900"/>
    <a:srgbClr val="FEEBD2"/>
    <a:srgbClr val="003366"/>
    <a:srgbClr val="3399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6" autoAdjust="0"/>
    <p:restoredTop sz="90292" autoAdjust="0"/>
  </p:normalViewPr>
  <p:slideViewPr>
    <p:cSldViewPr showGuides="1">
      <p:cViewPr varScale="1">
        <p:scale>
          <a:sx n="147" d="100"/>
          <a:sy n="147" d="100"/>
        </p:scale>
        <p:origin x="2096" y="100"/>
      </p:cViewPr>
      <p:guideLst>
        <p:guide orient="horz" pos="1480"/>
        <p:guide orient="horz" pos="799"/>
        <p:guide orient="horz" pos="436"/>
        <p:guide orient="horz" pos="2432"/>
        <p:guide orient="horz" pos="3748"/>
        <p:guide orient="horz" pos="1026"/>
        <p:guide orient="horz" pos="3521"/>
        <p:guide pos="567"/>
        <p:guide pos="204"/>
        <p:guide pos="5511"/>
        <p:guide pos="4241"/>
        <p:guide pos="4468"/>
        <p:guide pos="793"/>
        <p:guide pos="2154"/>
        <p:guide pos="17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1812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6843-E1DF-497D-A1F0-071E5C42B2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B5A0B-90F2-48D6-8D35-21F1A8FB5624}">
      <dgm:prSet custT="1"/>
      <dgm:spPr/>
      <dgm:t>
        <a:bodyPr/>
        <a:lstStyle/>
        <a:p>
          <a:pPr>
            <a:lnSpc>
              <a:spcPct val="80000"/>
            </a:lnSpc>
            <a:spcAft>
              <a:spcPts val="80"/>
            </a:spcAft>
          </a:pPr>
          <a:r>
            <a:rPr lang="de-DE" sz="1600" dirty="0"/>
            <a:t>Vertretung gegenüber Fakultät &amp; Universität (z.B. Fakultätsrat)</a:t>
          </a:r>
          <a:endParaRPr lang="en-US" sz="1600" dirty="0"/>
        </a:p>
      </dgm:t>
    </dgm:pt>
    <dgm:pt modelId="{5E06E367-7A03-4B40-815A-F245C7CE5398}" type="parTrans" cxnId="{8594ABB4-7A62-4A3A-90E5-9C0573CE6034}">
      <dgm:prSet/>
      <dgm:spPr/>
      <dgm:t>
        <a:bodyPr/>
        <a:lstStyle/>
        <a:p>
          <a:endParaRPr lang="en-US" sz="1600"/>
        </a:p>
      </dgm:t>
    </dgm:pt>
    <dgm:pt modelId="{B2F0C25D-3514-4095-8551-FAE343E1F829}" type="sibTrans" cxnId="{8594ABB4-7A62-4A3A-90E5-9C0573CE6034}">
      <dgm:prSet/>
      <dgm:spPr/>
      <dgm:t>
        <a:bodyPr/>
        <a:lstStyle/>
        <a:p>
          <a:endParaRPr lang="en-US" sz="1600"/>
        </a:p>
      </dgm:t>
    </dgm:pt>
    <dgm:pt modelId="{AEC57083-B01C-43B5-BB30-DB154A35BE02}">
      <dgm:prSet custT="1"/>
      <dgm:spPr/>
      <dgm:t>
        <a:bodyPr/>
        <a:lstStyle/>
        <a:p>
          <a:r>
            <a:rPr lang="de-DE" sz="1600" dirty="0"/>
            <a:t>Fragen rund um das Studium (z.B. Dienst, Infoveranstaltung)</a:t>
          </a:r>
          <a:endParaRPr lang="en-US" sz="1600" dirty="0"/>
        </a:p>
      </dgm:t>
    </dgm:pt>
    <dgm:pt modelId="{3082A31E-C085-4816-A243-00F5567C1D66}" type="parTrans" cxnId="{A73FFE4F-9B0B-4BEC-A1E7-164D7D72BCE2}">
      <dgm:prSet/>
      <dgm:spPr/>
      <dgm:t>
        <a:bodyPr/>
        <a:lstStyle/>
        <a:p>
          <a:endParaRPr lang="en-US" sz="1600"/>
        </a:p>
      </dgm:t>
    </dgm:pt>
    <dgm:pt modelId="{0F6CD20E-E577-4326-B058-F3E2C2AB586A}" type="sibTrans" cxnId="{A73FFE4F-9B0B-4BEC-A1E7-164D7D72BCE2}">
      <dgm:prSet/>
      <dgm:spPr/>
      <dgm:t>
        <a:bodyPr/>
        <a:lstStyle/>
        <a:p>
          <a:endParaRPr lang="en-US" sz="1600"/>
        </a:p>
      </dgm:t>
    </dgm:pt>
    <dgm:pt modelId="{CE6F1366-7574-4BFD-8C99-A7C3978C2572}">
      <dgm:prSet custT="1"/>
      <dgm:spPr/>
      <dgm:t>
        <a:bodyPr/>
        <a:lstStyle/>
        <a:p>
          <a:r>
            <a:rPr lang="de-DE" sz="1600" dirty="0"/>
            <a:t>Spaß im Studium (z.B. Events)</a:t>
          </a:r>
          <a:endParaRPr lang="en-US" sz="1600" dirty="0"/>
        </a:p>
      </dgm:t>
    </dgm:pt>
    <dgm:pt modelId="{75C5D069-6611-42C7-8FA2-C37EBA3975D8}" type="parTrans" cxnId="{2D2C9B37-1F05-475B-A936-38AC6E39CB11}">
      <dgm:prSet/>
      <dgm:spPr/>
      <dgm:t>
        <a:bodyPr/>
        <a:lstStyle/>
        <a:p>
          <a:endParaRPr lang="en-US" sz="1600"/>
        </a:p>
      </dgm:t>
    </dgm:pt>
    <dgm:pt modelId="{5BB7E3F2-DBDD-4AA5-9D47-39A65D628FE1}" type="sibTrans" cxnId="{2D2C9B37-1F05-475B-A936-38AC6E39CB11}">
      <dgm:prSet/>
      <dgm:spPr/>
      <dgm:t>
        <a:bodyPr/>
        <a:lstStyle/>
        <a:p>
          <a:endParaRPr lang="en-US" sz="1600"/>
        </a:p>
      </dgm:t>
    </dgm:pt>
    <dgm:pt modelId="{AEAC77FA-4C0F-4B08-BC58-A6CF2749F019}" type="pres">
      <dgm:prSet presAssocID="{E7FF6843-E1DF-497D-A1F0-071E5C42B21F}" presName="linear" presStyleCnt="0">
        <dgm:presLayoutVars>
          <dgm:dir/>
          <dgm:animLvl val="lvl"/>
          <dgm:resizeHandles val="exact"/>
        </dgm:presLayoutVars>
      </dgm:prSet>
      <dgm:spPr/>
    </dgm:pt>
    <dgm:pt modelId="{C97E1D29-5B1A-4C9E-9712-C54E2F15CB3D}" type="pres">
      <dgm:prSet presAssocID="{A1AB5A0B-90F2-48D6-8D35-21F1A8FB5624}" presName="parentLin" presStyleCnt="0"/>
      <dgm:spPr/>
    </dgm:pt>
    <dgm:pt modelId="{671E32D3-F1CA-4553-B9D9-422DEAAB1B0D}" type="pres">
      <dgm:prSet presAssocID="{A1AB5A0B-90F2-48D6-8D35-21F1A8FB5624}" presName="parentLeftMargin" presStyleLbl="node1" presStyleIdx="0" presStyleCnt="3"/>
      <dgm:spPr/>
    </dgm:pt>
    <dgm:pt modelId="{F3103CB4-7DED-49AD-8A93-F0B1EB90EA56}" type="pres">
      <dgm:prSet presAssocID="{A1AB5A0B-90F2-48D6-8D35-21F1A8FB5624}" presName="parentText" presStyleLbl="node1" presStyleIdx="0" presStyleCnt="3" custScaleX="125780">
        <dgm:presLayoutVars>
          <dgm:chMax val="0"/>
          <dgm:bulletEnabled val="1"/>
        </dgm:presLayoutVars>
      </dgm:prSet>
      <dgm:spPr/>
    </dgm:pt>
    <dgm:pt modelId="{DE13F6BD-A887-4915-9032-DED0C3793620}" type="pres">
      <dgm:prSet presAssocID="{A1AB5A0B-90F2-48D6-8D35-21F1A8FB5624}" presName="negativeSpace" presStyleCnt="0"/>
      <dgm:spPr/>
    </dgm:pt>
    <dgm:pt modelId="{E84A937E-40CF-494A-9E94-D5C7946A33B4}" type="pres">
      <dgm:prSet presAssocID="{A1AB5A0B-90F2-48D6-8D35-21F1A8FB5624}" presName="childText" presStyleLbl="conFgAcc1" presStyleIdx="0" presStyleCnt="3">
        <dgm:presLayoutVars>
          <dgm:bulletEnabled val="1"/>
        </dgm:presLayoutVars>
      </dgm:prSet>
      <dgm:spPr/>
    </dgm:pt>
    <dgm:pt modelId="{43D4F88F-0B9B-4F92-BFC2-F60B105739CF}" type="pres">
      <dgm:prSet presAssocID="{B2F0C25D-3514-4095-8551-FAE343E1F829}" presName="spaceBetweenRectangles" presStyleCnt="0"/>
      <dgm:spPr/>
    </dgm:pt>
    <dgm:pt modelId="{C741655A-E197-4321-84F4-B5B617C5F126}" type="pres">
      <dgm:prSet presAssocID="{AEC57083-B01C-43B5-BB30-DB154A35BE02}" presName="parentLin" presStyleCnt="0"/>
      <dgm:spPr/>
    </dgm:pt>
    <dgm:pt modelId="{F6994686-9A53-4BE9-8A44-32E9C3460E21}" type="pres">
      <dgm:prSet presAssocID="{AEC57083-B01C-43B5-BB30-DB154A35BE02}" presName="parentLeftMargin" presStyleLbl="node1" presStyleIdx="0" presStyleCnt="3"/>
      <dgm:spPr/>
    </dgm:pt>
    <dgm:pt modelId="{D740C908-51A6-4E21-A18C-D0CE503E9752}" type="pres">
      <dgm:prSet presAssocID="{AEC57083-B01C-43B5-BB30-DB154A35BE02}" presName="parentText" presStyleLbl="node1" presStyleIdx="1" presStyleCnt="3" custScaleX="125209">
        <dgm:presLayoutVars>
          <dgm:chMax val="0"/>
          <dgm:bulletEnabled val="1"/>
        </dgm:presLayoutVars>
      </dgm:prSet>
      <dgm:spPr/>
    </dgm:pt>
    <dgm:pt modelId="{89761F9C-6ED2-43E2-B0AA-F0F2382EAE06}" type="pres">
      <dgm:prSet presAssocID="{AEC57083-B01C-43B5-BB30-DB154A35BE02}" presName="negativeSpace" presStyleCnt="0"/>
      <dgm:spPr/>
    </dgm:pt>
    <dgm:pt modelId="{DFC39850-ECDE-454E-999D-8EE1564CE99B}" type="pres">
      <dgm:prSet presAssocID="{AEC57083-B01C-43B5-BB30-DB154A35BE02}" presName="childText" presStyleLbl="conFgAcc1" presStyleIdx="1" presStyleCnt="3">
        <dgm:presLayoutVars>
          <dgm:bulletEnabled val="1"/>
        </dgm:presLayoutVars>
      </dgm:prSet>
      <dgm:spPr/>
    </dgm:pt>
    <dgm:pt modelId="{D1D2DECB-8563-4F21-A9B0-532F3670B2A1}" type="pres">
      <dgm:prSet presAssocID="{0F6CD20E-E577-4326-B058-F3E2C2AB586A}" presName="spaceBetweenRectangles" presStyleCnt="0"/>
      <dgm:spPr/>
    </dgm:pt>
    <dgm:pt modelId="{8CB2D829-7F14-433F-AD48-ADFF9D45A175}" type="pres">
      <dgm:prSet presAssocID="{CE6F1366-7574-4BFD-8C99-A7C3978C2572}" presName="parentLin" presStyleCnt="0"/>
      <dgm:spPr/>
    </dgm:pt>
    <dgm:pt modelId="{F7B5FCBE-87FE-4182-952F-D3CF0C054ECB}" type="pres">
      <dgm:prSet presAssocID="{CE6F1366-7574-4BFD-8C99-A7C3978C2572}" presName="parentLeftMargin" presStyleLbl="node1" presStyleIdx="1" presStyleCnt="3"/>
      <dgm:spPr/>
    </dgm:pt>
    <dgm:pt modelId="{7745C510-0144-45F8-8005-F7F9465504DF}" type="pres">
      <dgm:prSet presAssocID="{CE6F1366-7574-4BFD-8C99-A7C3978C2572}" presName="parentText" presStyleLbl="node1" presStyleIdx="2" presStyleCnt="3" custScaleX="125714">
        <dgm:presLayoutVars>
          <dgm:chMax val="0"/>
          <dgm:bulletEnabled val="1"/>
        </dgm:presLayoutVars>
      </dgm:prSet>
      <dgm:spPr/>
    </dgm:pt>
    <dgm:pt modelId="{B1B23E25-4FDE-481D-BDB3-F1D3CE54954F}" type="pres">
      <dgm:prSet presAssocID="{CE6F1366-7574-4BFD-8C99-A7C3978C2572}" presName="negativeSpace" presStyleCnt="0"/>
      <dgm:spPr/>
    </dgm:pt>
    <dgm:pt modelId="{4CFD8FFF-6621-49D3-8212-B8B0F104D906}" type="pres">
      <dgm:prSet presAssocID="{CE6F1366-7574-4BFD-8C99-A7C3978C25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F30725-B21F-4078-A6B5-1B1BB7A842F7}" type="presOf" srcId="{CE6F1366-7574-4BFD-8C99-A7C3978C2572}" destId="{7745C510-0144-45F8-8005-F7F9465504DF}" srcOrd="1" destOrd="0" presId="urn:microsoft.com/office/officeart/2005/8/layout/list1"/>
    <dgm:cxn modelId="{2D2C9B37-1F05-475B-A936-38AC6E39CB11}" srcId="{E7FF6843-E1DF-497D-A1F0-071E5C42B21F}" destId="{CE6F1366-7574-4BFD-8C99-A7C3978C2572}" srcOrd="2" destOrd="0" parTransId="{75C5D069-6611-42C7-8FA2-C37EBA3975D8}" sibTransId="{5BB7E3F2-DBDD-4AA5-9D47-39A65D628FE1}"/>
    <dgm:cxn modelId="{778DF137-AAF6-4414-97BA-6608F7102E30}" type="presOf" srcId="{E7FF6843-E1DF-497D-A1F0-071E5C42B21F}" destId="{AEAC77FA-4C0F-4B08-BC58-A6CF2749F019}" srcOrd="0" destOrd="0" presId="urn:microsoft.com/office/officeart/2005/8/layout/list1"/>
    <dgm:cxn modelId="{6056C264-280B-478A-B74A-D04B297F2EA5}" type="presOf" srcId="{A1AB5A0B-90F2-48D6-8D35-21F1A8FB5624}" destId="{671E32D3-F1CA-4553-B9D9-422DEAAB1B0D}" srcOrd="0" destOrd="0" presId="urn:microsoft.com/office/officeart/2005/8/layout/list1"/>
    <dgm:cxn modelId="{A73FFE4F-9B0B-4BEC-A1E7-164D7D72BCE2}" srcId="{E7FF6843-E1DF-497D-A1F0-071E5C42B21F}" destId="{AEC57083-B01C-43B5-BB30-DB154A35BE02}" srcOrd="1" destOrd="0" parTransId="{3082A31E-C085-4816-A243-00F5567C1D66}" sibTransId="{0F6CD20E-E577-4326-B058-F3E2C2AB586A}"/>
    <dgm:cxn modelId="{D3681251-60C3-4A93-9DBA-A13DD9972F2C}" type="presOf" srcId="{AEC57083-B01C-43B5-BB30-DB154A35BE02}" destId="{D740C908-51A6-4E21-A18C-D0CE503E9752}" srcOrd="1" destOrd="0" presId="urn:microsoft.com/office/officeart/2005/8/layout/list1"/>
    <dgm:cxn modelId="{8594ABB4-7A62-4A3A-90E5-9C0573CE6034}" srcId="{E7FF6843-E1DF-497D-A1F0-071E5C42B21F}" destId="{A1AB5A0B-90F2-48D6-8D35-21F1A8FB5624}" srcOrd="0" destOrd="0" parTransId="{5E06E367-7A03-4B40-815A-F245C7CE5398}" sibTransId="{B2F0C25D-3514-4095-8551-FAE343E1F829}"/>
    <dgm:cxn modelId="{136311DD-CB34-4A36-A888-3B7868820811}" type="presOf" srcId="{A1AB5A0B-90F2-48D6-8D35-21F1A8FB5624}" destId="{F3103CB4-7DED-49AD-8A93-F0B1EB90EA56}" srcOrd="1" destOrd="0" presId="urn:microsoft.com/office/officeart/2005/8/layout/list1"/>
    <dgm:cxn modelId="{A9BEFDDD-A830-41C2-853B-DF6484F0E46D}" type="presOf" srcId="{CE6F1366-7574-4BFD-8C99-A7C3978C2572}" destId="{F7B5FCBE-87FE-4182-952F-D3CF0C054ECB}" srcOrd="0" destOrd="0" presId="urn:microsoft.com/office/officeart/2005/8/layout/list1"/>
    <dgm:cxn modelId="{052FD0FE-640F-4421-936A-94F058B6079C}" type="presOf" srcId="{AEC57083-B01C-43B5-BB30-DB154A35BE02}" destId="{F6994686-9A53-4BE9-8A44-32E9C3460E21}" srcOrd="0" destOrd="0" presId="urn:microsoft.com/office/officeart/2005/8/layout/list1"/>
    <dgm:cxn modelId="{AC318F35-B8CA-444C-AEE0-A74A4823F8C7}" type="presParOf" srcId="{AEAC77FA-4C0F-4B08-BC58-A6CF2749F019}" destId="{C97E1D29-5B1A-4C9E-9712-C54E2F15CB3D}" srcOrd="0" destOrd="0" presId="urn:microsoft.com/office/officeart/2005/8/layout/list1"/>
    <dgm:cxn modelId="{1244CB4C-C58C-4CE8-B775-F449A168EE73}" type="presParOf" srcId="{C97E1D29-5B1A-4C9E-9712-C54E2F15CB3D}" destId="{671E32D3-F1CA-4553-B9D9-422DEAAB1B0D}" srcOrd="0" destOrd="0" presId="urn:microsoft.com/office/officeart/2005/8/layout/list1"/>
    <dgm:cxn modelId="{DE9B9237-CB5D-461F-9553-792471B64F96}" type="presParOf" srcId="{C97E1D29-5B1A-4C9E-9712-C54E2F15CB3D}" destId="{F3103CB4-7DED-49AD-8A93-F0B1EB90EA56}" srcOrd="1" destOrd="0" presId="urn:microsoft.com/office/officeart/2005/8/layout/list1"/>
    <dgm:cxn modelId="{77833940-D748-4F66-B355-A305403DF686}" type="presParOf" srcId="{AEAC77FA-4C0F-4B08-BC58-A6CF2749F019}" destId="{DE13F6BD-A887-4915-9032-DED0C3793620}" srcOrd="1" destOrd="0" presId="urn:microsoft.com/office/officeart/2005/8/layout/list1"/>
    <dgm:cxn modelId="{EE198380-8D53-415E-BF15-24C35EB63959}" type="presParOf" srcId="{AEAC77FA-4C0F-4B08-BC58-A6CF2749F019}" destId="{E84A937E-40CF-494A-9E94-D5C7946A33B4}" srcOrd="2" destOrd="0" presId="urn:microsoft.com/office/officeart/2005/8/layout/list1"/>
    <dgm:cxn modelId="{C0B935C8-869D-42E2-B54A-E9947F9A44A0}" type="presParOf" srcId="{AEAC77FA-4C0F-4B08-BC58-A6CF2749F019}" destId="{43D4F88F-0B9B-4F92-BFC2-F60B105739CF}" srcOrd="3" destOrd="0" presId="urn:microsoft.com/office/officeart/2005/8/layout/list1"/>
    <dgm:cxn modelId="{4D420013-026C-46F1-A8A0-59E1D4EF7F7C}" type="presParOf" srcId="{AEAC77FA-4C0F-4B08-BC58-A6CF2749F019}" destId="{C741655A-E197-4321-84F4-B5B617C5F126}" srcOrd="4" destOrd="0" presId="urn:microsoft.com/office/officeart/2005/8/layout/list1"/>
    <dgm:cxn modelId="{FF2D9523-AAC3-48F3-8F4D-3FB409FD1805}" type="presParOf" srcId="{C741655A-E197-4321-84F4-B5B617C5F126}" destId="{F6994686-9A53-4BE9-8A44-32E9C3460E21}" srcOrd="0" destOrd="0" presId="urn:microsoft.com/office/officeart/2005/8/layout/list1"/>
    <dgm:cxn modelId="{73E19CBF-2D78-403A-9B7C-6516C5014677}" type="presParOf" srcId="{C741655A-E197-4321-84F4-B5B617C5F126}" destId="{D740C908-51A6-4E21-A18C-D0CE503E9752}" srcOrd="1" destOrd="0" presId="urn:microsoft.com/office/officeart/2005/8/layout/list1"/>
    <dgm:cxn modelId="{CB0F3B62-E072-4306-AB5A-BEDAE65C28DA}" type="presParOf" srcId="{AEAC77FA-4C0F-4B08-BC58-A6CF2749F019}" destId="{89761F9C-6ED2-43E2-B0AA-F0F2382EAE06}" srcOrd="5" destOrd="0" presId="urn:microsoft.com/office/officeart/2005/8/layout/list1"/>
    <dgm:cxn modelId="{3560D8F5-BEDB-40E0-B0F7-423DF925F75E}" type="presParOf" srcId="{AEAC77FA-4C0F-4B08-BC58-A6CF2749F019}" destId="{DFC39850-ECDE-454E-999D-8EE1564CE99B}" srcOrd="6" destOrd="0" presId="urn:microsoft.com/office/officeart/2005/8/layout/list1"/>
    <dgm:cxn modelId="{6AF6777D-5BCD-44DA-B9C4-9E6045EC951C}" type="presParOf" srcId="{AEAC77FA-4C0F-4B08-BC58-A6CF2749F019}" destId="{D1D2DECB-8563-4F21-A9B0-532F3670B2A1}" srcOrd="7" destOrd="0" presId="urn:microsoft.com/office/officeart/2005/8/layout/list1"/>
    <dgm:cxn modelId="{295FAE13-528B-483A-9791-9FB46D05F227}" type="presParOf" srcId="{AEAC77FA-4C0F-4B08-BC58-A6CF2749F019}" destId="{8CB2D829-7F14-433F-AD48-ADFF9D45A175}" srcOrd="8" destOrd="0" presId="urn:microsoft.com/office/officeart/2005/8/layout/list1"/>
    <dgm:cxn modelId="{D734D732-18DC-4761-8F20-EAFBFB5223B3}" type="presParOf" srcId="{8CB2D829-7F14-433F-AD48-ADFF9D45A175}" destId="{F7B5FCBE-87FE-4182-952F-D3CF0C054ECB}" srcOrd="0" destOrd="0" presId="urn:microsoft.com/office/officeart/2005/8/layout/list1"/>
    <dgm:cxn modelId="{4D8775C9-A5A2-4113-B6A6-9BC0CE331623}" type="presParOf" srcId="{8CB2D829-7F14-433F-AD48-ADFF9D45A175}" destId="{7745C510-0144-45F8-8005-F7F9465504DF}" srcOrd="1" destOrd="0" presId="urn:microsoft.com/office/officeart/2005/8/layout/list1"/>
    <dgm:cxn modelId="{A81B25B7-1012-45AD-8FE5-821705688315}" type="presParOf" srcId="{AEAC77FA-4C0F-4B08-BC58-A6CF2749F019}" destId="{B1B23E25-4FDE-481D-BDB3-F1D3CE54954F}" srcOrd="9" destOrd="0" presId="urn:microsoft.com/office/officeart/2005/8/layout/list1"/>
    <dgm:cxn modelId="{E584AE71-9F32-4CC0-86D3-1E71BD8F0827}" type="presParOf" srcId="{AEAC77FA-4C0F-4B08-BC58-A6CF2749F019}" destId="{4CFD8FFF-6621-49D3-8212-B8B0F104D9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A937E-40CF-494A-9E94-D5C7946A33B4}">
      <dsp:nvSpPr>
        <dsp:cNvPr id="0" name=""/>
        <dsp:cNvSpPr/>
      </dsp:nvSpPr>
      <dsp:spPr>
        <a:xfrm>
          <a:off x="0" y="540659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03CB4-7DED-49AD-8A93-F0B1EB90EA56}">
      <dsp:nvSpPr>
        <dsp:cNvPr id="0" name=""/>
        <dsp:cNvSpPr/>
      </dsp:nvSpPr>
      <dsp:spPr>
        <a:xfrm>
          <a:off x="320040" y="53579"/>
          <a:ext cx="563564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80"/>
            </a:spcAft>
            <a:buNone/>
          </a:pPr>
          <a:r>
            <a:rPr lang="de-DE" sz="1600" kern="1200" dirty="0"/>
            <a:t>Vertretung gegenüber Fakultät &amp; Universität (z.B. Fakultätsrat)</a:t>
          </a:r>
          <a:endParaRPr lang="en-US" sz="1600" kern="1200" dirty="0"/>
        </a:p>
      </dsp:txBody>
      <dsp:txXfrm>
        <a:off x="367595" y="101134"/>
        <a:ext cx="5540538" cy="879050"/>
      </dsp:txXfrm>
    </dsp:sp>
    <dsp:sp modelId="{DFC39850-ECDE-454E-999D-8EE1564CE99B}">
      <dsp:nvSpPr>
        <dsp:cNvPr id="0" name=""/>
        <dsp:cNvSpPr/>
      </dsp:nvSpPr>
      <dsp:spPr>
        <a:xfrm>
          <a:off x="0" y="2037540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0C908-51A6-4E21-A18C-D0CE503E9752}">
      <dsp:nvSpPr>
        <dsp:cNvPr id="0" name=""/>
        <dsp:cNvSpPr/>
      </dsp:nvSpPr>
      <dsp:spPr>
        <a:xfrm>
          <a:off x="320040" y="1550459"/>
          <a:ext cx="561006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Fragen rund um das Studium (z.B. Dienst, Infoveranstaltung)</a:t>
          </a:r>
          <a:endParaRPr lang="en-US" sz="1600" kern="1200" dirty="0"/>
        </a:p>
      </dsp:txBody>
      <dsp:txXfrm>
        <a:off x="367595" y="1598014"/>
        <a:ext cx="5514954" cy="879050"/>
      </dsp:txXfrm>
    </dsp:sp>
    <dsp:sp modelId="{4CFD8FFF-6621-49D3-8212-B8B0F104D906}">
      <dsp:nvSpPr>
        <dsp:cNvPr id="0" name=""/>
        <dsp:cNvSpPr/>
      </dsp:nvSpPr>
      <dsp:spPr>
        <a:xfrm>
          <a:off x="0" y="3534420"/>
          <a:ext cx="64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5C510-0144-45F8-8005-F7F9465504DF}">
      <dsp:nvSpPr>
        <dsp:cNvPr id="0" name=""/>
        <dsp:cNvSpPr/>
      </dsp:nvSpPr>
      <dsp:spPr>
        <a:xfrm>
          <a:off x="320040" y="3047340"/>
          <a:ext cx="5632691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Spaß im Studium (z.B. Events)</a:t>
          </a:r>
          <a:endParaRPr lang="en-US" sz="1600" kern="1200" dirty="0"/>
        </a:p>
      </dsp:txBody>
      <dsp:txXfrm>
        <a:off x="367595" y="3094895"/>
        <a:ext cx="5537581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43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43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389E56-B004-46F7-9459-1425C9ED3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29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61" y="3228559"/>
            <a:ext cx="7943306" cy="30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29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380608-6676-4749-BFD4-FD75973E96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57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2B777-7291-4E1E-809F-7496234E0B7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57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5620361" y="6458161"/>
            <a:ext cx="4304059" cy="3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8" rIns="98916" bIns="49458" anchor="b"/>
          <a:lstStyle>
            <a:lvl1pPr defTabSz="9461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7FAF3-3B88-4304-95D3-4063159C8EB5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1175"/>
            <a:ext cx="3397250" cy="2547938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21" y="3227499"/>
            <a:ext cx="7942198" cy="30587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8" rIns="98916" bIns="49458"/>
          <a:lstStyle/>
          <a:p>
            <a:pPr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B52EE-1A41-594D-AEAF-1821733A42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5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B52EE-1A41-594D-AEAF-1821733A42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3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9500"/>
            <a:ext cx="9144000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7848600" cy="576262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07904" y="5589589"/>
            <a:ext cx="5040809" cy="863600"/>
          </a:xfrm>
          <a:prstGeom prst="rect">
            <a:avLst/>
          </a:prstGeom>
        </p:spPr>
        <p:txBody>
          <a:bodyPr tIns="252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Picture 4" descr="uniPa 2c">
            <a:extLst>
              <a:ext uri="{FF2B5EF4-FFF2-40B4-BE49-F238E27FC236}">
                <a16:creationId xmlns:a16="http://schemas.microsoft.com/office/drawing/2014/main" id="{4EBF8C34-7C8F-B76B-3C20-FC61A0B13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r="8008"/>
          <a:stretch>
            <a:fillRect/>
          </a:stretch>
        </p:blipFill>
        <p:spPr bwMode="auto">
          <a:xfrm>
            <a:off x="276830" y="424519"/>
            <a:ext cx="2786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C80071-E1B0-40DB-8540-D8ABDDBE3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32000"/>
            <a:ext cx="307681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592386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5200"/>
            <a:ext cx="9156700" cy="20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B7FAFB7-1570-4758-BDB3-C5206942C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6300788" y="2840400"/>
            <a:ext cx="2843212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8" y="28404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31BF923-1788-43D5-8740-B37DDFD18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844000"/>
            <a:ext cx="2843213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CC0C63-3C82-499F-A71E-82CC84B9E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F2E90A8-5329-4825-9C11-CA2A08AFC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628775"/>
            <a:ext cx="8424863" cy="3960813"/>
          </a:xfrm>
          <a:prstGeom prst="rect">
            <a:avLst/>
          </a:prstGeom>
        </p:spPr>
        <p:txBody>
          <a:bodyPr lIns="216000" t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885825" y="1268413"/>
            <a:ext cx="7862888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23850" y="5589588"/>
            <a:ext cx="7862888" cy="360362"/>
          </a:xfrm>
          <a:prstGeom prst="rect">
            <a:avLst/>
          </a:prstGeom>
        </p:spPr>
        <p:txBody>
          <a:bodyPr lIns="90000" tIns="46800" anchor="b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FAC70B-6FF4-4660-B6C7-89427BF00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1260000"/>
            <a:ext cx="9144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4BB81D7-0506-493E-A89F-38EB036F8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D62DB6-27AD-474C-A4F7-D4DF3ABE4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300788" y="3625200"/>
            <a:ext cx="2843212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D2844B-B852-4DCB-94DA-36BB6C538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A04F23-F2C4-4923-94BF-D9BA2CEB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88000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8E7E4C-FFD9-42BF-9838-0A656EB8E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01C577-9134-4C93-A8EF-3CB3696A8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2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1268412"/>
            <a:ext cx="6264000" cy="232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23575" y="1268412"/>
            <a:ext cx="5940425" cy="2321999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D59C50-537D-4C89-B7F4-DB6E8549B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120000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3060000" y="1268412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4867085-0723-43A4-9FC2-8B08974D5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564BB-C4BD-43B5-89C2-45FB38A99B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Picture 9" descr="uni_1200dpi_fb_mit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4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24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82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7" y="385238"/>
            <a:ext cx="1410646" cy="912905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 rot="16200000">
            <a:off x="8208168" y="3679890"/>
            <a:ext cx="1656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© Patrick P. Palej/stock.adobe.com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" b="6793"/>
          <a:stretch/>
        </p:blipFill>
        <p:spPr>
          <a:xfrm>
            <a:off x="0" y="1677173"/>
            <a:ext cx="9144000" cy="31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1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25" y="197845"/>
            <a:ext cx="757023" cy="489911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8735048" y="6373283"/>
            <a:ext cx="408953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2148DE2-27BC-4973-8B14-6FD83684514D}" type="slidenum">
              <a:rPr lang="de-DE" sz="800" smtClean="0">
                <a:latin typeface="+mn-lt"/>
              </a:rPr>
              <a:pPr/>
              <a:t>‹Nr.›</a:t>
            </a:fld>
            <a:endParaRPr lang="de-DE" sz="800" dirty="0">
              <a:latin typeface="+mn-lt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1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5" y="197844"/>
            <a:ext cx="959353" cy="6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0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2843213" y="1628775"/>
            <a:ext cx="6300787" cy="3960813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628775"/>
            <a:ext cx="5905500" cy="3960813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D35198-83BD-4EE2-9365-F2FE7479717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C8DD3E-0FB5-4BCB-BBD9-3654D4ABD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6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1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9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628775"/>
            <a:ext cx="6300788" cy="3960813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638300"/>
            <a:ext cx="5976342" cy="3960813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315C601-A28C-4094-B527-B2F48C399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732588" y="3175200"/>
            <a:ext cx="1367804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8136000" y="1772816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732588" y="17712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900113" y="1772816"/>
            <a:ext cx="5400675" cy="1368152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732392" y="316905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732588" y="45828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900113" y="3140968"/>
            <a:ext cx="5400675" cy="1440830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895003" y="4593630"/>
            <a:ext cx="5400675" cy="1368152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900113" y="2205750"/>
            <a:ext cx="0" cy="41760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/>
          <p:cNvSpPr/>
          <p:nvPr userDrawn="1"/>
        </p:nvSpPr>
        <p:spPr bwMode="auto">
          <a:xfrm>
            <a:off x="8136000" y="4581950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38D0388-62BB-47DF-B759-8F7E7D800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68412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90000" y="1268413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268413"/>
            <a:ext cx="4230688" cy="4681537"/>
          </a:xfrm>
          <a:prstGeom prst="rect">
            <a:avLst/>
          </a:prstGeom>
        </p:spPr>
        <p:txBody>
          <a:bodyPr lIns="216000" tIns="216000" rIns="21600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94564" y="1260475"/>
            <a:ext cx="4154149" cy="4681537"/>
          </a:xfrm>
          <a:prstGeom prst="rect">
            <a:avLst/>
          </a:prstGeom>
        </p:spPr>
        <p:txBody>
          <a:bodyPr lIns="216000" tIns="216000" rIns="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Infoveranstaltung - Bachelor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E224EC5-AB4E-4DE8-A7F6-914C0C407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628774"/>
            <a:ext cx="2843213" cy="219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628775"/>
            <a:ext cx="5976938" cy="3960813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000"/>
            </a:lvl1pPr>
            <a:lvl2pPr algn="l">
              <a:spcBef>
                <a:spcPts val="600"/>
              </a:spcBef>
              <a:spcAft>
                <a:spcPts val="600"/>
              </a:spcAft>
              <a:defRPr sz="1800"/>
            </a:lvl2pPr>
            <a:lvl3pPr algn="l">
              <a:spcBef>
                <a:spcPts val="600"/>
              </a:spcBef>
              <a:spcAft>
                <a:spcPts val="600"/>
              </a:spcAft>
              <a:defRPr sz="1600"/>
            </a:lvl3pPr>
            <a:lvl4pPr algn="l"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3860800"/>
            <a:ext cx="2843212" cy="17287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A7CD122-E635-4108-AA75-7FD8194AB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0" y="2840400"/>
            <a:ext cx="2843213" cy="15372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880000" y="1268413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0581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8DC42AD-B8C2-4208-9AEC-91181026A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300788" y="2840400"/>
            <a:ext cx="2843212" cy="151216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268412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7" y="28404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1A835C9-4499-4609-9F36-339826CAD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25438" y="6444000"/>
            <a:ext cx="1080000" cy="36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08713" y="6444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24000" y="176400"/>
            <a:ext cx="6476400" cy="50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A634A1-95CA-4C9C-BCD4-CB29F78AC3C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2160000" cy="65709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6" r:id="rId5"/>
    <p:sldLayoutId id="2147483761" r:id="rId6"/>
    <p:sldLayoutId id="2147483762" r:id="rId7"/>
    <p:sldLayoutId id="2147483745" r:id="rId8"/>
    <p:sldLayoutId id="2147483747" r:id="rId9"/>
    <p:sldLayoutId id="2147483744" r:id="rId10"/>
    <p:sldLayoutId id="2147483749" r:id="rId11"/>
    <p:sldLayoutId id="2147483748" r:id="rId12"/>
    <p:sldLayoutId id="2147483750" r:id="rId13"/>
    <p:sldLayoutId id="2147483752" r:id="rId14"/>
    <p:sldLayoutId id="2147483751" r:id="rId15"/>
    <p:sldLayoutId id="2147483753" r:id="rId16"/>
    <p:sldLayoutId id="2147483760" r:id="rId17"/>
    <p:sldLayoutId id="2147483754" r:id="rId18"/>
    <p:sldLayoutId id="2147483759" r:id="rId19"/>
    <p:sldLayoutId id="2147483756" r:id="rId20"/>
    <p:sldLayoutId id="2147483755" r:id="rId21"/>
    <p:sldLayoutId id="2147483765" r:id="rId22"/>
    <p:sldLayoutId id="2147483766" r:id="rId23"/>
  </p:sldLayoutIdLst>
  <p:hf hdr="0"/>
  <p:txStyles>
    <p:titleStyle>
      <a:lvl1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2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07.10.2024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Infoveranstaltung - Bachelor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8DE2-27BC-4973-8B14-6FD8368451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07.10.2024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Infoveranstaltung - Bachelor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/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im.uni-passau.de/o-woch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wi.uni-passau.de/fachschaft-wiwi/orientierungswoche/anmeldung-cooknru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nfo.uni-passau.de/hochschulgruppe-winfo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-passau.de/fachschaft-wiwi" TargetMode="External"/><Relationship Id="rId4" Type="http://schemas.openxmlformats.org/officeDocument/2006/relationships/hyperlink" Target="mailto:fs-wiwi@uni-passau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passau.de/fileadmin/dokumente/ZKK/Aktuelles/ZKK_Programm_Flyer_Online_WiSe23_24_fina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achenzentrum.uni-passau.de/anmeldung-sprachkur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passau.de/internationales/ins-ausland-geh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Infoveranstaltung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1520" y="5589589"/>
            <a:ext cx="8497193" cy="1151780"/>
          </a:xfrm>
        </p:spPr>
        <p:txBody>
          <a:bodyPr/>
          <a:lstStyle/>
          <a:p>
            <a:r>
              <a:rPr lang="en-US" dirty="0"/>
              <a:t>Bachelor-</a:t>
            </a:r>
            <a:r>
              <a:rPr lang="en-US" dirty="0" err="1"/>
              <a:t>Studierende</a:t>
            </a:r>
            <a:r>
              <a:rPr lang="en-US" dirty="0"/>
              <a:t> (BAE, IS, DTBS)</a:t>
            </a:r>
          </a:p>
          <a:p>
            <a:r>
              <a:rPr lang="en-US" dirty="0"/>
              <a:t>07.10.2024</a:t>
            </a:r>
          </a:p>
        </p:txBody>
      </p:sp>
      <p:pic>
        <p:nvPicPr>
          <p:cNvPr id="6" name="Picture 4" descr="uniPa 2c">
            <a:extLst>
              <a:ext uri="{FF2B5EF4-FFF2-40B4-BE49-F238E27FC236}">
                <a16:creationId xmlns:a16="http://schemas.microsoft.com/office/drawing/2014/main" id="{06EE9999-E40B-552C-6BF1-800C535A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r="8008"/>
          <a:stretch>
            <a:fillRect/>
          </a:stretch>
        </p:blipFill>
        <p:spPr bwMode="auto">
          <a:xfrm>
            <a:off x="215917" y="339725"/>
            <a:ext cx="2786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platzhalter 7" descr="Ein Bild, das draußen, Baum, Pflanze, Himmel enthält.&#10;&#10;Automatisch generierte Beschreibung">
            <a:extLst>
              <a:ext uri="{FF2B5EF4-FFF2-40B4-BE49-F238E27FC236}">
                <a16:creationId xmlns:a16="http://schemas.microsoft.com/office/drawing/2014/main" id="{449F1807-8F90-18EA-EF8B-6AA832D8E8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 b="23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F2EA6-E4B0-4AAF-8463-3D9FD360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Hinweise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7FB1FC-D7C0-4AF7-B701-09A48A6A0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dirty="0"/>
              <a:t>Erstes Semester:</a:t>
            </a:r>
          </a:p>
          <a:p>
            <a:pPr lvl="1">
              <a:lnSpc>
                <a:spcPct val="150000"/>
              </a:lnSpc>
            </a:pPr>
            <a:r>
              <a:rPr lang="de-DE" altLang="de-DE" dirty="0"/>
              <a:t>Vermittlung </a:t>
            </a:r>
            <a:r>
              <a:rPr lang="de-DE" altLang="de-DE" u="sng" dirty="0"/>
              <a:t>wichtiger</a:t>
            </a:r>
            <a:r>
              <a:rPr lang="de-DE" altLang="de-DE" dirty="0"/>
              <a:t> Grundlagen</a:t>
            </a:r>
          </a:p>
          <a:p>
            <a:pPr lvl="1">
              <a:lnSpc>
                <a:spcPct val="150000"/>
              </a:lnSpc>
            </a:pPr>
            <a:r>
              <a:rPr lang="de-DE" altLang="de-DE" dirty="0"/>
              <a:t>Empfehlenswert, Vorlesungen während des Semesters vor- und nachzubereiten</a:t>
            </a:r>
          </a:p>
          <a:p>
            <a:pPr lvl="1">
              <a:lnSpc>
                <a:spcPct val="150000"/>
              </a:lnSpc>
            </a:pPr>
            <a:r>
              <a:rPr lang="de-DE" altLang="de-DE"/>
              <a:t>Veranstaltungen in </a:t>
            </a:r>
            <a:r>
              <a:rPr lang="de-DE" altLang="de-DE" dirty="0"/>
              <a:t>folgende Semester zu „schieben“ </a:t>
            </a:r>
            <a:r>
              <a:rPr lang="de-DE" altLang="de-DE" b="1" dirty="0"/>
              <a:t>nicht ratsam</a:t>
            </a:r>
            <a:r>
              <a:rPr lang="de-DE" altLang="de-DE" dirty="0"/>
              <a:t>!</a:t>
            </a:r>
          </a:p>
          <a:p>
            <a:pPr lvl="1">
              <a:lnSpc>
                <a:spcPct val="150000"/>
              </a:lnSpc>
              <a:buFont typeface="Arial" charset="0"/>
              <a:buNone/>
            </a:pPr>
            <a:r>
              <a:rPr lang="de-DE" altLang="de-DE" dirty="0"/>
              <a:t>	</a:t>
            </a:r>
            <a:r>
              <a:rPr lang="de-DE" altLang="de-DE" dirty="0">
                <a:sym typeface="Wingdings" charset="2"/>
              </a:rPr>
              <a:t> </a:t>
            </a:r>
            <a:r>
              <a:rPr lang="de-DE" altLang="de-DE" dirty="0"/>
              <a:t>Nachholklausuren &amp; reguläre Klausuren </a:t>
            </a:r>
            <a:r>
              <a:rPr lang="de-DE" altLang="de-DE" b="1" dirty="0"/>
              <a:t>im gleichen Zeitraum</a:t>
            </a:r>
            <a:r>
              <a:rPr lang="de-DE" altLang="de-DE" dirty="0"/>
              <a:t>!</a:t>
            </a:r>
          </a:p>
          <a:p>
            <a:pPr>
              <a:lnSpc>
                <a:spcPct val="150000"/>
              </a:lnSpc>
            </a:pPr>
            <a:r>
              <a:rPr lang="de-DE" altLang="de-DE" dirty="0"/>
              <a:t>Übungen &amp; Tutoren sehr </a:t>
            </a:r>
            <a:r>
              <a:rPr lang="de-DE" altLang="de-DE" u="sng" dirty="0"/>
              <a:t>wichtig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39707-6E7A-4411-96D9-7E89FE5842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CDE9E-5D92-431A-9E44-3334465617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8FC8E-0B0C-4FCC-A251-60A59D39EB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9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IT-Dienste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Stud.IP</a:t>
            </a:r>
            <a:r>
              <a:rPr lang="de-DE" dirty="0"/>
              <a:t> (Veranstaltungen, Stundenplan, </a:t>
            </a:r>
            <a:r>
              <a:rPr lang="de-DE" dirty="0" err="1"/>
              <a:t>CampusCard</a:t>
            </a:r>
            <a:r>
              <a:rPr lang="de-DE" dirty="0"/>
              <a:t>)</a:t>
            </a:r>
          </a:p>
          <a:p>
            <a:r>
              <a:rPr lang="de-DE" i="1" dirty="0"/>
              <a:t>Ilias (Veranstaltungen, Aufzeichnungen)</a:t>
            </a:r>
          </a:p>
          <a:p>
            <a:r>
              <a:rPr lang="de-DE" dirty="0"/>
              <a:t>Campus Portal (Prüfungsanmeldung, Notenauszug, Adressänderungen etc., </a:t>
            </a:r>
            <a:r>
              <a:rPr lang="de-DE" dirty="0" err="1"/>
              <a:t>certificates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Workshop (Einführung in die IT-Dienste) - mehr Infos </a:t>
            </a:r>
            <a:r>
              <a:rPr lang="de-DE" dirty="0">
                <a:hlinkClick r:id="rId2"/>
              </a:rPr>
              <a:t>hier</a:t>
            </a:r>
            <a:endParaRPr lang="de-DE" dirty="0"/>
          </a:p>
          <a:p>
            <a:pPr lvl="1"/>
            <a:r>
              <a:rPr lang="de-DE" dirty="0"/>
              <a:t>Dienstag, 	08.10. 		10 - 12 Uhr (IM HS 13)</a:t>
            </a:r>
          </a:p>
          <a:p>
            <a:pPr lvl="1"/>
            <a:r>
              <a:rPr lang="de-DE" dirty="0"/>
              <a:t>Freitag,  	11.10. 		10 - 12 Uhr (IM HS 13)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13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Stud.IP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Learning-Management-System </a:t>
            </a:r>
          </a:p>
          <a:p>
            <a:r>
              <a:rPr lang="de-DE" dirty="0"/>
              <a:t>Anmeldung Vorlesungen, Übungen, Tutorien</a:t>
            </a:r>
          </a:p>
          <a:p>
            <a:pPr lvl="1"/>
            <a:r>
              <a:rPr lang="de-DE" dirty="0"/>
              <a:t>Stundenplan, Terminplan</a:t>
            </a:r>
          </a:p>
          <a:p>
            <a:pPr lvl="1"/>
            <a:r>
              <a:rPr lang="de-DE" dirty="0"/>
              <a:t>Studieninfoschrift, Modulkatalog</a:t>
            </a:r>
          </a:p>
          <a:p>
            <a:r>
              <a:rPr lang="de-DE" dirty="0"/>
              <a:t>Anmeldung ZKK-Kurse </a:t>
            </a:r>
          </a:p>
          <a:p>
            <a:r>
              <a:rPr lang="de-DE" dirty="0"/>
              <a:t>Anmeldung Sprachkurse </a:t>
            </a:r>
          </a:p>
          <a:p>
            <a:r>
              <a:rPr lang="de-DE" dirty="0"/>
              <a:t>Download von Lehrmaterial </a:t>
            </a:r>
          </a:p>
          <a:p>
            <a:endParaRPr lang="de-DE" dirty="0"/>
          </a:p>
          <a:p>
            <a:r>
              <a:rPr lang="de-DE" dirty="0"/>
              <a:t>Anmeldung: ZIM-Kennung (Immatrikulation)</a:t>
            </a:r>
          </a:p>
          <a:p>
            <a:pPr lvl="1"/>
            <a:r>
              <a:rPr lang="de-DE" dirty="0"/>
              <a:t>z. B.: nachname02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2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79F7-93D7-423C-AD37-86835D6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Portal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FC402-7219-42DC-85FF-2F3A54112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Bewerbung für Studiengänge</a:t>
            </a:r>
          </a:p>
          <a:p>
            <a:r>
              <a:rPr lang="de-DE" dirty="0"/>
              <a:t>Anmeldung Klausuren</a:t>
            </a:r>
          </a:p>
          <a:p>
            <a:r>
              <a:rPr lang="de-DE" dirty="0"/>
              <a:t>Einsehen von Prüfungsergebnissen</a:t>
            </a:r>
          </a:p>
          <a:p>
            <a:r>
              <a:rPr lang="de-DE" dirty="0"/>
              <a:t>Notenauszüge</a:t>
            </a:r>
          </a:p>
          <a:p>
            <a:r>
              <a:rPr lang="de-DE" dirty="0"/>
              <a:t>Verwaltung von Studiendaten</a:t>
            </a:r>
          </a:p>
          <a:p>
            <a:r>
              <a:rPr lang="de-DE" dirty="0"/>
              <a:t>Erstellen von Bescheinigungen (Kindergeld, Bafög, Parkausweis etc.)</a:t>
            </a:r>
          </a:p>
          <a:p>
            <a:endParaRPr lang="de-DE" dirty="0"/>
          </a:p>
          <a:p>
            <a:r>
              <a:rPr lang="de-DE" dirty="0"/>
              <a:t>Anmeldung: ZIM-Kennung</a:t>
            </a:r>
          </a:p>
          <a:p>
            <a:pPr lvl="1"/>
            <a:r>
              <a:rPr lang="de-DE" dirty="0"/>
              <a:t>z. B.: nachname02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AA410-77C2-48AF-BFF6-58FE71342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DC6C9-A8F6-4AA1-A556-3C17CA03A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DDA5-AFD7-4811-9366-17163993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43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 der O-Woche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3D3CA440-A1E5-3678-2BF1-675AB918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" y="1412776"/>
            <a:ext cx="861244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Programmbeschreibung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Montag, 07.10.2024</a:t>
            </a:r>
          </a:p>
          <a:p>
            <a:pPr lvl="1"/>
            <a:r>
              <a:rPr lang="de-DE" sz="2000" dirty="0"/>
              <a:t>Begrüßung der FS </a:t>
            </a:r>
            <a:r>
              <a:rPr lang="de-DE" sz="2000" dirty="0" err="1"/>
              <a:t>WiWi</a:t>
            </a:r>
            <a:endParaRPr lang="de-DE" sz="2000" dirty="0"/>
          </a:p>
          <a:p>
            <a:pPr lvl="1"/>
            <a:r>
              <a:rPr lang="de-DE" sz="2000" dirty="0"/>
              <a:t>Campusführung</a:t>
            </a:r>
          </a:p>
          <a:p>
            <a:pPr lvl="1"/>
            <a:r>
              <a:rPr lang="de-DE" sz="2000" dirty="0"/>
              <a:t>Bier &amp; Brezn</a:t>
            </a:r>
          </a:p>
          <a:p>
            <a:pPr lvl="1"/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Together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Dienstag, 08.10.2024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Einführung IT-Dienste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Bib</a:t>
            </a:r>
            <a:r>
              <a:rPr lang="de-DE" dirty="0"/>
              <a:t>-Führung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Stadtrallye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Speedfriending</a:t>
            </a: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Kneipentour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6D81B4-22C0-B4F9-851A-5A97D12F5CE2}"/>
              </a:ext>
            </a:extLst>
          </p:cNvPr>
          <p:cNvSpPr txBox="1"/>
          <p:nvPr/>
        </p:nvSpPr>
        <p:spPr>
          <a:xfrm>
            <a:off x="1603958" y="6011996"/>
            <a:ext cx="593608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800" i="1" dirty="0">
                <a:solidFill>
                  <a:schemeClr val="bg1"/>
                </a:solidFill>
              </a:rPr>
              <a:t>Mo. – Do.: 10 – 12 Uhr </a:t>
            </a:r>
            <a:r>
              <a:rPr lang="de-DE" sz="1800" i="1" dirty="0" err="1">
                <a:solidFill>
                  <a:schemeClr val="bg1"/>
                </a:solidFill>
              </a:rPr>
              <a:t>Fachschaftsdienst</a:t>
            </a:r>
            <a:endParaRPr lang="de-DE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5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Programmbeschreibung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Mittwoch, 11.10.2023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SOS-Stundenplan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Gamehall</a:t>
            </a: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Pub Quiz</a:t>
            </a:r>
            <a:endParaRPr lang="de-DE" sz="2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Donnerstag, 12.10.2023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SOS-Stundenplan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Bib</a:t>
            </a:r>
            <a:r>
              <a:rPr lang="de-DE" dirty="0"/>
              <a:t>-Führung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Campusführung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Cook ‘n‘ Run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9570EE-7076-2B67-DB9D-F46CBD65CB54}"/>
              </a:ext>
            </a:extLst>
          </p:cNvPr>
          <p:cNvSpPr txBox="1"/>
          <p:nvPr/>
        </p:nvSpPr>
        <p:spPr>
          <a:xfrm>
            <a:off x="1603958" y="6011996"/>
            <a:ext cx="593608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800" i="1" dirty="0">
                <a:solidFill>
                  <a:schemeClr val="bg1"/>
                </a:solidFill>
              </a:rPr>
              <a:t>Mo. – Do.: 10 – 12 Uhr </a:t>
            </a:r>
            <a:r>
              <a:rPr lang="de-DE" sz="1800" i="1" dirty="0" err="1">
                <a:solidFill>
                  <a:schemeClr val="bg1"/>
                </a:solidFill>
              </a:rPr>
              <a:t>Fachschaftsdienst</a:t>
            </a:r>
            <a:endParaRPr lang="de-DE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E38F-A7C5-4CE3-B1FE-663CFC1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Programmbeschreibung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6447B-EFC8-4286-94F6-35700A2CC8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42CA-B024-402A-9871-13CB3EB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A286-53C6-428C-820E-BFD0BBA07FE2}" type="slidenum">
              <a:rPr lang="de-DE" smtClean="0"/>
              <a:t>17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BB6B4D-1AEE-4F58-8CEE-3AC9FB1B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Freitag, 13.10.2023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Boots-Stadtrundfahrt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Ausflug zum Andorfer 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O-Wochenparty</a:t>
            </a:r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F97F65-EC95-45F0-A70E-5265EE13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Samstag, 14.10.2023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Weißwurst-Frühstück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335F6-0863-4DD1-A696-50738774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Infoveranstaltung - Bachelor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36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9F2C6C9-D11A-40F6-9D2F-FE17457C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Infos zur O-Woche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BD9E9F-6F2B-4444-A64F-2A4662619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Bib</a:t>
            </a:r>
            <a:r>
              <a:rPr lang="de-DE" dirty="0"/>
              <a:t>-Führung		</a:t>
            </a:r>
          </a:p>
          <a:p>
            <a:pPr lvl="1"/>
            <a:r>
              <a:rPr lang="de-DE" dirty="0"/>
              <a:t>Begrenzte Plätze</a:t>
            </a:r>
          </a:p>
          <a:p>
            <a:r>
              <a:rPr lang="de-DE" dirty="0"/>
              <a:t>O-Wochenparty im Zauberberg</a:t>
            </a:r>
          </a:p>
          <a:p>
            <a:pPr lvl="1"/>
            <a:r>
              <a:rPr lang="de-DE" dirty="0"/>
              <a:t>Eintritt: 5€</a:t>
            </a:r>
          </a:p>
          <a:p>
            <a:r>
              <a:rPr lang="de-DE" dirty="0"/>
              <a:t>Boots-Stadtrundfahrt: </a:t>
            </a:r>
          </a:p>
          <a:p>
            <a:pPr lvl="1"/>
            <a:r>
              <a:rPr lang="de-DE" dirty="0"/>
              <a:t>Ticketverkauf (7,- € Kinderticket) vor Ort</a:t>
            </a:r>
            <a:r>
              <a:rPr lang="de-DE" dirty="0">
                <a:sym typeface="Wingdings" panose="05000000000000000000" pitchFamily="2" charset="2"/>
              </a:rPr>
              <a:t> begrenzte Plätze!</a:t>
            </a:r>
            <a:endParaRPr lang="de-DE" dirty="0"/>
          </a:p>
          <a:p>
            <a:r>
              <a:rPr lang="de-DE" dirty="0"/>
              <a:t>Anmeldung (läuft bereits)</a:t>
            </a:r>
          </a:p>
          <a:p>
            <a:pPr lvl="1"/>
            <a:r>
              <a:rPr lang="de-DE" dirty="0"/>
              <a:t>Cook ‘n‘ Run </a:t>
            </a:r>
          </a:p>
          <a:p>
            <a:pPr lvl="2"/>
            <a:r>
              <a:rPr lang="de-DE" dirty="0"/>
              <a:t>Auf unserer </a:t>
            </a:r>
            <a:r>
              <a:rPr lang="de-DE" dirty="0">
                <a:hlinkClick r:id="rId2"/>
              </a:rPr>
              <a:t>Homepage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F88060-AF26-4957-AF94-4DCA4B1A8A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645F35-0895-4892-A6CB-9BD375034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99E6A-6E51-4367-80D4-01ED6352DD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1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383B0-072A-45B9-A21D-C2C0B669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Wichtige (externe) Termine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03F6-25C0-4513-90A4-D1F791923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Diese Woche </a:t>
            </a:r>
            <a:r>
              <a:rPr lang="de-DE" sz="1200" dirty="0"/>
              <a:t>(Weitere Infos im O-Wochenplan / auf unserer Homepage)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Infoveranstaltung „Fremdsprachen am Sprachenzentrum“ (Mo)</a:t>
            </a:r>
          </a:p>
          <a:p>
            <a:pPr lvl="1"/>
            <a:r>
              <a:rPr lang="de-DE" dirty="0"/>
              <a:t>Einführung IT-Dienste (Di/Fr)</a:t>
            </a:r>
          </a:p>
          <a:p>
            <a:pPr lvl="1"/>
            <a:r>
              <a:rPr lang="de-DE" dirty="0" err="1"/>
              <a:t>WiWi</a:t>
            </a:r>
            <a:r>
              <a:rPr lang="de-DE" dirty="0"/>
              <a:t> </a:t>
            </a:r>
            <a:r>
              <a:rPr lang="de-DE" dirty="0" err="1"/>
              <a:t>Bib</a:t>
            </a:r>
            <a:r>
              <a:rPr lang="de-DE" dirty="0"/>
              <a:t>-Führung (Di/Do)</a:t>
            </a:r>
          </a:p>
          <a:p>
            <a:pPr lvl="1"/>
            <a:r>
              <a:rPr lang="de-DE" dirty="0"/>
              <a:t>"Speed Date mit der Kultur" des Kulturbüros (Do)</a:t>
            </a:r>
          </a:p>
          <a:p>
            <a:r>
              <a:rPr lang="de-DE" dirty="0"/>
              <a:t>Nächste Woche:</a:t>
            </a:r>
          </a:p>
          <a:p>
            <a:pPr lvl="1"/>
            <a:r>
              <a:rPr lang="de-DE" dirty="0"/>
              <a:t>Offizielle Bachelorbegrüßung der Fakultät (alle Bachelor)</a:t>
            </a:r>
          </a:p>
          <a:p>
            <a:pPr lvl="2"/>
            <a:r>
              <a:rPr lang="de-DE" dirty="0"/>
              <a:t>Mo. 14.10.2024 um 12 Uhr im Audimax HS 10</a:t>
            </a:r>
          </a:p>
          <a:p>
            <a:pPr lvl="3"/>
            <a:r>
              <a:rPr lang="de-DE" dirty="0"/>
              <a:t>Ab 13 Uhr</a:t>
            </a:r>
          </a:p>
          <a:p>
            <a:pPr lvl="4"/>
            <a:r>
              <a:rPr lang="de-DE" dirty="0"/>
              <a:t>BAE: AM HS 10</a:t>
            </a:r>
          </a:p>
          <a:p>
            <a:pPr lvl="4"/>
            <a:r>
              <a:rPr lang="de-DE" dirty="0"/>
              <a:t>BWI: JUR HS 14</a:t>
            </a:r>
          </a:p>
          <a:p>
            <a:pPr lvl="4"/>
            <a:r>
              <a:rPr lang="de-DE" dirty="0"/>
              <a:t>DTBS: IM SR 004</a:t>
            </a:r>
          </a:p>
          <a:p>
            <a:pPr lvl="1"/>
            <a:r>
              <a:rPr lang="de-DE" dirty="0"/>
              <a:t>Begrüßung Erstsemester DTBS (Prof. Dr. Dirk </a:t>
            </a:r>
            <a:r>
              <a:rPr lang="de-DE" dirty="0" err="1"/>
              <a:t>Totzek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Mi. 16.10.2024 um 16 Uhr im </a:t>
            </a:r>
            <a:r>
              <a:rPr lang="de-DE" dirty="0" err="1"/>
              <a:t>WiWi</a:t>
            </a:r>
            <a:r>
              <a:rPr lang="de-DE" dirty="0"/>
              <a:t> SR 028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459FE0-CA8A-4747-B9DF-152FCE065F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DFAC22-ACD8-41B2-BD5C-E171921F8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594A69-7139-40F7-B70F-9C8B026748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03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F4C3B-7BFB-3D81-9CCA-746B8B6E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</p:spPr>
        <p:txBody>
          <a:bodyPr anchor="b">
            <a:normAutofit/>
          </a:bodyPr>
          <a:lstStyle/>
          <a:p>
            <a:r>
              <a:rPr lang="en-US" sz="2000" err="1"/>
              <a:t>Herzlich</a:t>
            </a:r>
            <a:r>
              <a:rPr lang="en-US" sz="2000"/>
              <a:t> </a:t>
            </a:r>
            <a:r>
              <a:rPr lang="en-US" sz="2000" err="1"/>
              <a:t>Willkommen</a:t>
            </a:r>
            <a:r>
              <a:rPr lang="en-US" sz="2000"/>
              <a:t> an der Universität Passau</a:t>
            </a:r>
            <a:endParaRPr lang="de-DE" sz="20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C27D8-FE23-0383-BC2B-4FCAB9AC8F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25438" y="644400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07.10.2024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FA554-98B5-899A-8873-9E77B0A1BA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76000" y="6444000"/>
            <a:ext cx="626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Infoveranstaltung - Bachelor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CED96-C39D-21BF-44CB-772404E045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08713" y="6444000"/>
            <a:ext cx="54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742581-81B1-425F-B25E-3CD197136A05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12" name="Grafik 11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A6B06646-F9C7-932D-29EB-22D5875A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 r="-1" b="-1"/>
          <a:stretch/>
        </p:blipFill>
        <p:spPr>
          <a:xfrm>
            <a:off x="323850" y="1268413"/>
            <a:ext cx="8424863" cy="468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31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E3F0A-9C76-4A36-A112-B7DC36F6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 WANT YOU!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ED91283-BF89-4746-ACA6-A697D03C5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e-DE" dirty="0"/>
              <a:t>Do. 17.10. um 20 Uhr bei uns im </a:t>
            </a:r>
            <a:r>
              <a:rPr lang="de-DE" dirty="0" err="1"/>
              <a:t>WiWi</a:t>
            </a:r>
            <a:r>
              <a:rPr lang="de-DE" dirty="0"/>
              <a:t> (genauer Raum </a:t>
            </a:r>
            <a:r>
              <a:rPr lang="de-DE" dirty="0" err="1"/>
              <a:t>tba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A6A08-A907-4F85-9F7C-5BC25B42B7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B7756-9A79-449D-947C-38D468029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Infoveranstaltung - Bachelor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64D041-F7E1-4B81-9087-10E222A792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6" name="Picture 2" descr="Ein Bild, das Text, Poster, Kleidung, Hut enthält.&#10;&#10;Beschreibung automatisch generiert.">
            <a:extLst>
              <a:ext uri="{FF2B5EF4-FFF2-40B4-BE49-F238E27FC236}">
                <a16:creationId xmlns:a16="http://schemas.microsoft.com/office/drawing/2014/main" id="{2DD70DFE-CB94-5D67-5C39-7CB623A0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1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E3F0A-9C76-4A36-A112-B7DC36F6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date!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A6A08-A907-4F85-9F7C-5BC25B42B7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B7756-9A79-449D-947C-38D468029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Infoveranstaltung - Bachelor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64D041-F7E1-4B81-9087-10E222A792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" name="Grafik 9" descr="Ein Bild, das Text, Himmel, Wolke, draußen enthält.&#10;&#10;Automatisch generierte Beschreibung">
            <a:extLst>
              <a:ext uri="{FF2B5EF4-FFF2-40B4-BE49-F238E27FC236}">
                <a16:creationId xmlns:a16="http://schemas.microsoft.com/office/drawing/2014/main" id="{FC3D3E45-D957-9A8A-0B0A-8FBC8720C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allelogramm 41">
            <a:extLst>
              <a:ext uri="{FF2B5EF4-FFF2-40B4-BE49-F238E27FC236}">
                <a16:creationId xmlns:a16="http://schemas.microsoft.com/office/drawing/2014/main" id="{E59E666D-19EF-FA43-A8A1-43E57C01B0CC}"/>
              </a:ext>
            </a:extLst>
          </p:cNvPr>
          <p:cNvSpPr/>
          <p:nvPr/>
        </p:nvSpPr>
        <p:spPr>
          <a:xfrm rot="586003">
            <a:off x="-1700041" y="3912779"/>
            <a:ext cx="5921453" cy="3680256"/>
          </a:xfrm>
          <a:prstGeom prst="parallelogram">
            <a:avLst>
              <a:gd name="adj" fmla="val 37094"/>
            </a:avLst>
          </a:prstGeom>
          <a:solidFill>
            <a:srgbClr val="FC8A2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 fontAlgn="auto">
              <a:spcBef>
                <a:spcPts val="0"/>
              </a:spcBef>
              <a:spcAft>
                <a:spcPts val="0"/>
              </a:spcAft>
            </a:pPr>
            <a:endParaRPr lang="de-DE" sz="168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126" y="117329"/>
            <a:ext cx="1185852" cy="11858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4376" y="500063"/>
            <a:ext cx="4714990" cy="66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 fontAlgn="auto">
              <a:lnSpc>
                <a:spcPts val="575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50" spc="53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+mn-cs"/>
              </a:rPr>
              <a:t>HSG WINFO PASSAU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9372" y="1610599"/>
            <a:ext cx="6782566" cy="1930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DAS BIETEN WIR EUCH:</a:t>
            </a: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Vernetzung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mit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anderen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Studierenden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Hilfe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bei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der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Studienorganisation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Exkursionen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Kaminvorträge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und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Infos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zu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Praktika</a:t>
            </a:r>
            <a:endParaRPr lang="en-US" sz="1500" b="1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  <a:p>
            <a:pPr marL="384571" lvl="1" indent="-192286" defTabSz="857250" fontAlgn="auto">
              <a:lnSpc>
                <a:spcPts val="309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Events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(</a:t>
            </a:r>
            <a:r>
              <a:rPr lang="en-US" sz="1500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Bierpongturnier</a:t>
            </a:r>
            <a:r>
              <a:rPr lang="en-US" sz="1500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lang="en-US" sz="1500" spc="124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Weihnachtsmarkt)</a:t>
            </a:r>
            <a:endParaRPr lang="en-US" sz="1500" spc="124" dirty="0">
              <a:solidFill>
                <a:prstClr val="black"/>
              </a:solidFill>
              <a:latin typeface="Century Gothic" panose="020B0502020202020204" pitchFamily="34" charset="0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6523" y="5570826"/>
            <a:ext cx="2627700" cy="22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5" dirty="0" err="1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hsg-winfo@uni-passau.de</a:t>
            </a:r>
            <a:endParaRPr lang="en-US" sz="1125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63BAA32-C4F0-A7FF-C39A-4272FCF96EB7}"/>
              </a:ext>
            </a:extLst>
          </p:cNvPr>
          <p:cNvCxnSpPr/>
          <p:nvPr/>
        </p:nvCxnSpPr>
        <p:spPr>
          <a:xfrm>
            <a:off x="0" y="1380001"/>
            <a:ext cx="9144000" cy="0"/>
          </a:xfrm>
          <a:prstGeom prst="line">
            <a:avLst/>
          </a:prstGeom>
          <a:ln w="19050">
            <a:solidFill>
              <a:srgbClr val="FC8D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0ABAFAE1-E119-9133-33E4-7F924D0B4E11}"/>
              </a:ext>
            </a:extLst>
          </p:cNvPr>
          <p:cNvSpPr txBox="1"/>
          <p:nvPr/>
        </p:nvSpPr>
        <p:spPr>
          <a:xfrm>
            <a:off x="336966" y="4460696"/>
            <a:ext cx="3632097" cy="40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spcBef>
                <a:spcPts val="0"/>
              </a:spcBef>
              <a:spcAft>
                <a:spcPts val="0"/>
              </a:spcAft>
            </a:pP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Folgt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uns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auf Instagram, Facebook und LinkedIn, um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nichts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zu </a:t>
            </a:r>
            <a:r>
              <a:rPr lang="en-US" sz="1313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verpassen</a:t>
            </a:r>
            <a:r>
              <a:rPr lang="en-US" sz="1313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!</a:t>
            </a:r>
          </a:p>
        </p:txBody>
      </p:sp>
      <p:pic>
        <p:nvPicPr>
          <p:cNvPr id="1026" name="Picture 2" descr="Instagram logo | Kostenlose Icon">
            <a:extLst>
              <a:ext uri="{FF2B5EF4-FFF2-40B4-BE49-F238E27FC236}">
                <a16:creationId xmlns:a16="http://schemas.microsoft.com/office/drawing/2014/main" id="{BF16073C-DD09-2CBD-CBF0-47119543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" y="50977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logo - Kostenlose logo Icons">
            <a:extLst>
              <a:ext uri="{FF2B5EF4-FFF2-40B4-BE49-F238E27FC236}">
                <a16:creationId xmlns:a16="http://schemas.microsoft.com/office/drawing/2014/main" id="{973FD603-FAEA-284C-19A6-9DFA77FD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58" y="5097785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 - Kostenlose multimedia Icons">
            <a:extLst>
              <a:ext uri="{FF2B5EF4-FFF2-40B4-BE49-F238E27FC236}">
                <a16:creationId xmlns:a16="http://schemas.microsoft.com/office/drawing/2014/main" id="{CB536DA4-8319-0086-E271-1795243A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4" y="5570826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5E46028E-C58F-48E8-5926-A180EFC36A52}"/>
              </a:ext>
            </a:extLst>
          </p:cNvPr>
          <p:cNvSpPr txBox="1"/>
          <p:nvPr/>
        </p:nvSpPr>
        <p:spPr>
          <a:xfrm>
            <a:off x="1631986" y="5122118"/>
            <a:ext cx="1357313" cy="224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5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HSG Winfo Passau</a:t>
            </a:r>
          </a:p>
        </p:txBody>
      </p:sp>
      <p:pic>
        <p:nvPicPr>
          <p:cNvPr id="1034" name="Picture 10" descr="Facebook, schwarz, logo Symbol in Social Icons">
            <a:extLst>
              <a:ext uri="{FF2B5EF4-FFF2-40B4-BE49-F238E27FC236}">
                <a16:creationId xmlns:a16="http://schemas.microsoft.com/office/drawing/2014/main" id="{3344DD40-5A94-E8DF-1059-0452F6A6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7" y="5080910"/>
            <a:ext cx="303750" cy="3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FE5DB5FC-2423-72D1-BBB4-A2A97684AC5B}"/>
              </a:ext>
            </a:extLst>
          </p:cNvPr>
          <p:cNvSpPr txBox="1"/>
          <p:nvPr/>
        </p:nvSpPr>
        <p:spPr>
          <a:xfrm>
            <a:off x="806523" y="6030643"/>
            <a:ext cx="2328852" cy="478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 fontAlgn="auto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3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  <a:hlinkClick r:id="rId8"/>
              </a:rPr>
              <a:t>https://www.winfo.uni-passau.de/hochschulgruppe-winfo</a:t>
            </a:r>
            <a:r>
              <a:rPr lang="en-US" sz="103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  <p:pic>
        <p:nvPicPr>
          <p:cNvPr id="26" name="Picture 2" descr="Internet - Kostenlose netz Icons">
            <a:extLst>
              <a:ext uri="{FF2B5EF4-FFF2-40B4-BE49-F238E27FC236}">
                <a16:creationId xmlns:a16="http://schemas.microsoft.com/office/drawing/2014/main" id="{08814B7C-DB97-5F69-8708-96FE1554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4" y="6043867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13B7446B-12BC-42E0-76EE-9CF1B4169842}"/>
              </a:ext>
            </a:extLst>
          </p:cNvPr>
          <p:cNvSpPr txBox="1"/>
          <p:nvPr/>
        </p:nvSpPr>
        <p:spPr>
          <a:xfrm>
            <a:off x="4404907" y="5853971"/>
            <a:ext cx="4402127" cy="647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Schaut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gerne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bei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uns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vorbei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!</a:t>
            </a:r>
          </a:p>
          <a:p>
            <a:pPr algn="r" defTabSz="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Immer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mittwochs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 20:00 </a:t>
            </a:r>
            <a:r>
              <a:rPr lang="en-US" sz="1500" b="1" spc="124" dirty="0" err="1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Uhr</a:t>
            </a:r>
            <a:r>
              <a:rPr lang="en-US" sz="1500" b="1" spc="124" dirty="0">
                <a:solidFill>
                  <a:prstClr val="black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rPr>
              <a:t>, WIWI SR 026</a:t>
            </a:r>
          </a:p>
        </p:txBody>
      </p:sp>
      <p:pic>
        <p:nvPicPr>
          <p:cNvPr id="29" name="Grafik 2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99E30355-60CC-2042-A0B0-EAFD43E23C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40295" r="28433" b="39535"/>
          <a:stretch/>
        </p:blipFill>
        <p:spPr>
          <a:xfrm>
            <a:off x="7290343" y="4217729"/>
            <a:ext cx="1516692" cy="1517455"/>
          </a:xfrm>
          <a:prstGeom prst="rect">
            <a:avLst/>
          </a:prstGeom>
        </p:spPr>
      </p:pic>
      <p:pic>
        <p:nvPicPr>
          <p:cNvPr id="35" name="Grafik 34" descr="Ein Bild, das Text, Screenshot, Handy, Design enthält.&#10;&#10;Automatisch generierte Beschreibung">
            <a:extLst>
              <a:ext uri="{FF2B5EF4-FFF2-40B4-BE49-F238E27FC236}">
                <a16:creationId xmlns:a16="http://schemas.microsoft.com/office/drawing/2014/main" id="{45424EE5-12F9-5F42-8F21-D10060A53C4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29990" r="20694" b="44501"/>
          <a:stretch/>
        </p:blipFill>
        <p:spPr>
          <a:xfrm>
            <a:off x="5641596" y="4200004"/>
            <a:ext cx="1648747" cy="15529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2989B1F7-C332-C32A-0269-8C6D9906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folks…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Viel Spaß in der O-Woche und einen guten Start ins Studium!</a:t>
            </a:r>
          </a:p>
          <a:p>
            <a:endParaRPr lang="de-DE" dirty="0"/>
          </a:p>
          <a:p>
            <a:r>
              <a:rPr lang="de-DE" dirty="0"/>
              <a:t>Noch Fragen?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35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E43815-A6ED-485E-827A-FBF0B5E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</a:t>
            </a:r>
            <a:r>
              <a:rPr lang="de-DE" dirty="0" err="1"/>
              <a:t>WiWi</a:t>
            </a:r>
            <a:r>
              <a:rPr lang="de-DE" dirty="0"/>
              <a:t> 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2D63A8-AFF9-4562-9B3B-B387D054E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Wer sind wir</a:t>
            </a:r>
          </a:p>
          <a:p>
            <a:r>
              <a:rPr lang="de-DE" dirty="0"/>
              <a:t>Allgemeine Hinweise zum Studium in PA</a:t>
            </a:r>
          </a:p>
          <a:p>
            <a:pPr lvl="1"/>
            <a:r>
              <a:rPr lang="de-DE" dirty="0"/>
              <a:t>Wirtschaftsfremdsprache Englisch</a:t>
            </a:r>
          </a:p>
          <a:p>
            <a:pPr lvl="1"/>
            <a:r>
              <a:rPr lang="de-DE" dirty="0"/>
              <a:t>Praktikum / Ausland</a:t>
            </a:r>
          </a:p>
          <a:p>
            <a:pPr lvl="1"/>
            <a:r>
              <a:rPr lang="de-DE" dirty="0"/>
              <a:t>Fachliche Hinweise im Studium</a:t>
            </a:r>
          </a:p>
          <a:p>
            <a:r>
              <a:rPr lang="de-DE" dirty="0"/>
              <a:t>IT-Dienste</a:t>
            </a:r>
          </a:p>
          <a:p>
            <a:pPr lvl="1"/>
            <a:r>
              <a:rPr lang="de-DE" dirty="0" err="1"/>
              <a:t>Stud.IP</a:t>
            </a:r>
            <a:endParaRPr lang="de-DE" dirty="0"/>
          </a:p>
          <a:p>
            <a:pPr lvl="1"/>
            <a:r>
              <a:rPr lang="de-DE" dirty="0"/>
              <a:t>Campus Portal</a:t>
            </a:r>
          </a:p>
          <a:p>
            <a:r>
              <a:rPr lang="de-DE" dirty="0"/>
              <a:t>O-Woche</a:t>
            </a:r>
          </a:p>
          <a:p>
            <a:r>
              <a:rPr lang="de-DE"/>
              <a:t>Weitere wichtige (externe) </a:t>
            </a:r>
            <a:r>
              <a:rPr lang="de-DE" dirty="0"/>
              <a:t>Termine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24779-BEB5-456E-A626-34CBD40197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A07F6D-73F5-4678-8B09-B4C2A7C84F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EC8F5C-14A1-45DD-98BC-FD9C37849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4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F4C3B-7BFB-3D81-9CCA-746B8B6E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vor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C27D8-FE23-0383-BC2B-4FCAB9AC8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FA554-98B5-899A-8873-9E77B0A1BA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CED96-C39D-21BF-44CB-772404E045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 descr="Ein Bild, das Person, Kleidung, Lächeln, Gras enthält.&#10;&#10;Automatisch generierte Beschreibung">
            <a:extLst>
              <a:ext uri="{FF2B5EF4-FFF2-40B4-BE49-F238E27FC236}">
                <a16:creationId xmlns:a16="http://schemas.microsoft.com/office/drawing/2014/main" id="{C7D4B0B1-0A4D-E3F3-93C7-A43FC8DD5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3" y="1052736"/>
            <a:ext cx="71287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E7377FC-539A-4BD1-AB94-D31E7148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211" y="2103894"/>
            <a:ext cx="1583150" cy="1586448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9D5B60A-1E54-2D4D-BEEB-98E1D97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79" y="3557390"/>
            <a:ext cx="1659814" cy="34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Linktr.ee/</a:t>
            </a:r>
            <a:r>
              <a:rPr lang="de-DE" sz="11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fswiwi.passau</a:t>
            </a:r>
            <a:endParaRPr lang="de-DE" sz="11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06C6E3-7D9C-4C29-A4FC-62D71E02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02262A-5CEC-4E6C-936E-BFB7E4176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1088232"/>
            <a:ext cx="8424863" cy="4681537"/>
          </a:xfrm>
        </p:spPr>
        <p:txBody>
          <a:bodyPr/>
          <a:lstStyle/>
          <a:p>
            <a:r>
              <a:rPr lang="de-DE" b="1" dirty="0"/>
              <a:t>Wie erreicht Ihr uns?</a:t>
            </a:r>
          </a:p>
          <a:p>
            <a:pPr lvl="1"/>
            <a:r>
              <a:rPr lang="de-DE" dirty="0"/>
              <a:t>Telefon:  		(0851) 509 – 2404</a:t>
            </a:r>
          </a:p>
          <a:p>
            <a:pPr lvl="1"/>
            <a:r>
              <a:rPr lang="de-DE" dirty="0"/>
              <a:t>E-Mail: 		</a:t>
            </a:r>
            <a:r>
              <a:rPr lang="de-DE" dirty="0">
                <a:hlinkClick r:id="rId4"/>
              </a:rPr>
              <a:t>fs-wiwi@uni-passau.de</a:t>
            </a:r>
            <a:endParaRPr lang="de-DE" dirty="0"/>
          </a:p>
          <a:p>
            <a:pPr lvl="1"/>
            <a:r>
              <a:rPr lang="de-DE" dirty="0"/>
              <a:t>Website: 		</a:t>
            </a:r>
            <a:r>
              <a:rPr lang="de-DE" dirty="0">
                <a:hlinkClick r:id="rId5"/>
              </a:rPr>
              <a:t>www.uni-passau.de/fachschaft-wiwi</a:t>
            </a:r>
            <a:endParaRPr lang="de-DE" dirty="0"/>
          </a:p>
          <a:p>
            <a:pPr lvl="1"/>
            <a:r>
              <a:rPr lang="de-DE" dirty="0"/>
              <a:t>im WIWI: 		R 025 (Erdgeschoss)</a:t>
            </a:r>
          </a:p>
          <a:p>
            <a:pPr lvl="1"/>
            <a:r>
              <a:rPr lang="de-DE" dirty="0"/>
              <a:t>Instagram: 	@</a:t>
            </a:r>
            <a:r>
              <a:rPr lang="de-DE" dirty="0" err="1"/>
              <a:t>fswiwi_passau</a:t>
            </a:r>
            <a:endParaRPr lang="de-DE" dirty="0"/>
          </a:p>
          <a:p>
            <a:r>
              <a:rPr lang="de-DE" b="1" dirty="0"/>
              <a:t>Unsere Öffnungszeiten</a:t>
            </a:r>
          </a:p>
          <a:p>
            <a:pPr lvl="1"/>
            <a:r>
              <a:rPr lang="de-DE" dirty="0"/>
              <a:t>Mo – Do zwischen 10 und 15 Uhr</a:t>
            </a:r>
          </a:p>
          <a:p>
            <a:pPr lvl="1"/>
            <a:r>
              <a:rPr lang="de-DE" dirty="0"/>
              <a:t>Fr 10 – 12 Uhr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DDB6B27-1689-483C-A505-F72C090F9A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167B50-1EF8-4650-9C97-DDCC7B6CCD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DA2BE9-02B9-4036-B5A6-D41151543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56CD5-B63C-4EA6-83A8-C374F083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machen wir…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83379-A50E-4F99-B999-0E854D3BEC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7EA7F-8C92-44EA-89AF-3A74A1260D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8D8E6-CF57-46FD-B3F8-4CE3A4D2E3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C20D2A13-48F7-4D28-94C5-EF8B17853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972960"/>
              </p:ext>
            </p:extLst>
          </p:nvPr>
        </p:nvGraphicFramePr>
        <p:xfrm>
          <a:off x="1371600" y="12192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65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28DDF1-4A09-4DFC-886A-EF046563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Hinweise für das Studium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Vorlesungsunterlagen: </a:t>
            </a:r>
            <a:r>
              <a:rPr lang="de-DE" sz="2000" dirty="0" err="1"/>
              <a:t>Stud.IP</a:t>
            </a:r>
            <a:endParaRPr lang="de-DE" sz="2000" dirty="0"/>
          </a:p>
          <a:p>
            <a:r>
              <a:rPr lang="de-DE" sz="2000" dirty="0"/>
              <a:t>Studentenausweis: „Universalkarte“ (verschiedene Guthaben)</a:t>
            </a:r>
          </a:p>
          <a:p>
            <a:pPr lvl="1"/>
            <a:r>
              <a:rPr lang="de-DE" dirty="0"/>
              <a:t>Mensa </a:t>
            </a:r>
          </a:p>
          <a:p>
            <a:pPr lvl="1"/>
            <a:r>
              <a:rPr lang="de-DE" dirty="0"/>
              <a:t>Drucken &amp; Kopieren (extra Aufladung erforderlich)</a:t>
            </a:r>
          </a:p>
          <a:p>
            <a:pPr lvl="1"/>
            <a:r>
              <a:rPr lang="de-DE" dirty="0"/>
              <a:t>Busfahrkarte</a:t>
            </a:r>
          </a:p>
          <a:p>
            <a:pPr lvl="1"/>
            <a:r>
              <a:rPr lang="de-DE" dirty="0"/>
              <a:t>Bibliotheksausweis</a:t>
            </a:r>
          </a:p>
          <a:p>
            <a:r>
              <a:rPr lang="de-DE" sz="2000" dirty="0"/>
              <a:t>Sportzentrum</a:t>
            </a:r>
          </a:p>
          <a:p>
            <a:pPr lvl="1"/>
            <a:r>
              <a:rPr lang="de-DE" dirty="0"/>
              <a:t>Anmeldung ab 07.10. 9 Uhr</a:t>
            </a:r>
          </a:p>
          <a:p>
            <a:pPr lvl="1"/>
            <a:r>
              <a:rPr lang="de-DE" dirty="0"/>
              <a:t>Hochschulsportgebühr: Studierende 15 EUR / Semester</a:t>
            </a:r>
          </a:p>
          <a:p>
            <a:r>
              <a:rPr lang="de-DE" sz="2000" dirty="0"/>
              <a:t>Veranstaltungen des „</a:t>
            </a:r>
            <a:r>
              <a:rPr lang="de-DE" sz="2000" dirty="0">
                <a:solidFill>
                  <a:schemeClr val="accent1"/>
                </a:solidFill>
              </a:rPr>
              <a:t>Z</a:t>
            </a:r>
            <a:r>
              <a:rPr lang="de-DE" dirty="0"/>
              <a:t>ukunft: </a:t>
            </a:r>
            <a:r>
              <a:rPr lang="de-DE" sz="2000" dirty="0">
                <a:solidFill>
                  <a:schemeClr val="accent1"/>
                </a:solidFill>
              </a:rPr>
              <a:t>K</a:t>
            </a:r>
            <a:r>
              <a:rPr lang="de-DE" sz="2000" dirty="0"/>
              <a:t>arriere und </a:t>
            </a:r>
            <a:r>
              <a:rPr lang="de-DE" sz="2000" dirty="0">
                <a:solidFill>
                  <a:schemeClr val="accent1"/>
                </a:solidFill>
              </a:rPr>
              <a:t>K</a:t>
            </a:r>
            <a:r>
              <a:rPr lang="de-DE" sz="2000" dirty="0"/>
              <a:t>ompetenzen“ (</a:t>
            </a:r>
            <a:r>
              <a:rPr lang="de-DE" sz="2000" dirty="0">
                <a:solidFill>
                  <a:srgbClr val="FF0000"/>
                </a:solidFill>
                <a:hlinkClick r:id="rId2"/>
              </a:rPr>
              <a:t>ZKK</a:t>
            </a:r>
            <a:r>
              <a:rPr lang="de-DE" sz="2000" dirty="0"/>
              <a:t>)</a:t>
            </a:r>
          </a:p>
          <a:p>
            <a:pPr lvl="1"/>
            <a:r>
              <a:rPr lang="de-DE" dirty="0"/>
              <a:t>Kurse und Seminare zur persönlichen Weiterentwicklung</a:t>
            </a:r>
          </a:p>
          <a:p>
            <a:pPr lvl="1"/>
            <a:r>
              <a:rPr lang="de-DE" dirty="0"/>
              <a:t>Anmeldung ab 01.10. 12 Uhr (FCFS – </a:t>
            </a:r>
            <a:r>
              <a:rPr lang="de-DE" i="1" dirty="0"/>
              <a:t>First Come First </a:t>
            </a:r>
            <a:r>
              <a:rPr lang="de-DE" i="1" dirty="0" err="1"/>
              <a:t>Serve</a:t>
            </a:r>
            <a:r>
              <a:rPr lang="de-DE" dirty="0"/>
              <a:t>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/>
          </a:bodyPr>
          <a:lstStyle/>
          <a:p>
            <a:fld id="{1AD564BB-C4BD-43B5-89C2-45FB38A99B1E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28DDF1-4A09-4DFC-886A-EF046563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Wirtschaftsfremdsprache Englisch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Sprachenzentrum: </a:t>
            </a:r>
            <a:r>
              <a:rPr lang="de-DE" sz="2000" dirty="0"/>
              <a:t>Sprachkurs – Einstufungstest (C-Test)</a:t>
            </a:r>
          </a:p>
          <a:p>
            <a:pPr lvl="1"/>
            <a:r>
              <a:rPr lang="de-DE" sz="2000" dirty="0"/>
              <a:t>FFA </a:t>
            </a:r>
            <a:r>
              <a:rPr lang="de-DE" sz="2000" dirty="0" err="1"/>
              <a:t>WiWi</a:t>
            </a:r>
            <a:r>
              <a:rPr lang="de-DE" sz="2000" dirty="0"/>
              <a:t>: Chinesisch, Englisch, Französisch, Italienisch, Polnisch, Portugiesisch, Russisch, Spanisch, Tschechisch</a:t>
            </a:r>
          </a:p>
          <a:p>
            <a:pPr lvl="1"/>
            <a:r>
              <a:rPr lang="de-DE" sz="2000" dirty="0"/>
              <a:t>Fristen Anmeldung: Unterscheidung nach Sprache mit/ohne Einstufungstest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u="sng" dirty="0">
                <a:sym typeface="Wingdings" panose="05000000000000000000" pitchFamily="2" charset="2"/>
                <a:hlinkClick r:id="rId2"/>
              </a:rPr>
              <a:t>Homepage</a:t>
            </a:r>
            <a:endParaRPr lang="de-DE" sz="2000" u="sng" dirty="0">
              <a:sym typeface="Wingdings" panose="05000000000000000000" pitchFamily="2" charset="2"/>
            </a:endParaRP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Infoveranstaltung am 07.10.2024 18:00 Uhr (Audimax HS 10)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Notwendig Englisch (Sprache mit Einstufungstest): </a:t>
            </a:r>
          </a:p>
          <a:p>
            <a:pPr lvl="2"/>
            <a:r>
              <a:rPr lang="de-DE" sz="1800" dirty="0">
                <a:sym typeface="Wingdings" panose="05000000000000000000" pitchFamily="2" charset="2"/>
              </a:rPr>
              <a:t>Zeitraum 08</a:t>
            </a:r>
            <a:r>
              <a:rPr lang="de-DE" sz="1800" dirty="0"/>
              <a:t>.10.2024 11:00 Uhr - 10.10.2024 22:00 Uhr</a:t>
            </a:r>
          </a:p>
          <a:p>
            <a:pPr lvl="3"/>
            <a:r>
              <a:rPr lang="de-DE" dirty="0"/>
              <a:t>Zur ersten Stunde: </a:t>
            </a:r>
            <a:r>
              <a:rPr lang="de-DE" b="1" dirty="0"/>
              <a:t>Ausdruck des Testergebnisses mitbringen</a:t>
            </a:r>
          </a:p>
          <a:p>
            <a:pPr lvl="2"/>
            <a:r>
              <a:rPr lang="de-DE" b="1" dirty="0"/>
              <a:t>NEU ab </a:t>
            </a:r>
            <a:r>
              <a:rPr lang="de-DE" b="1" dirty="0" err="1"/>
              <a:t>WiSe</a:t>
            </a:r>
            <a:r>
              <a:rPr lang="de-DE" b="1" dirty="0"/>
              <a:t> 24/25: </a:t>
            </a:r>
            <a:r>
              <a:rPr lang="de-DE" dirty="0"/>
              <a:t>Einstufung in Aufbaustufe 2 oder Hauptstufe 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/>
          </a:bodyPr>
          <a:lstStyle/>
          <a:p>
            <a:fld id="{1AD564BB-C4BD-43B5-89C2-45FB38A99B1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37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F2EA6-E4B0-4AAF-8463-3D9FD360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 / Ausland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7FB1FC-D7C0-4AF7-B701-09A48A6A0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dirty="0"/>
              <a:t>Praktikum:</a:t>
            </a:r>
          </a:p>
          <a:p>
            <a:pPr lvl="1"/>
            <a:r>
              <a:rPr lang="de-DE" altLang="de-DE" dirty="0"/>
              <a:t>Freiwillig</a:t>
            </a:r>
          </a:p>
          <a:p>
            <a:pPr lvl="1"/>
            <a:r>
              <a:rPr lang="de-DE" altLang="de-DE" dirty="0"/>
              <a:t>Immer, auch während des Studiums sinnvoll</a:t>
            </a:r>
          </a:p>
          <a:p>
            <a:pPr lvl="1"/>
            <a:endParaRPr lang="de-DE" altLang="de-DE" dirty="0"/>
          </a:p>
          <a:p>
            <a:r>
              <a:rPr lang="de-DE" altLang="de-DE" dirty="0">
                <a:hlinkClick r:id="rId2"/>
              </a:rPr>
              <a:t>Ausland</a:t>
            </a:r>
            <a:r>
              <a:rPr lang="de-DE" altLang="de-DE" dirty="0"/>
              <a:t>:</a:t>
            </a:r>
          </a:p>
          <a:p>
            <a:pPr lvl="1"/>
            <a:r>
              <a:rPr lang="de-DE" altLang="de-DE" dirty="0"/>
              <a:t>Integration ins Studium möglich</a:t>
            </a:r>
          </a:p>
          <a:p>
            <a:pPr lvl="1"/>
            <a:r>
              <a:rPr lang="de-DE" altLang="de-DE" dirty="0"/>
              <a:t>Viele Partnerunis weltweit</a:t>
            </a:r>
          </a:p>
          <a:p>
            <a:pPr lvl="2"/>
            <a:r>
              <a:rPr lang="de-DE" altLang="de-DE" dirty="0"/>
              <a:t>(aktuell ≈ 88 Partner in 35 Länder für </a:t>
            </a:r>
            <a:r>
              <a:rPr lang="de-DE" altLang="de-DE" dirty="0" err="1"/>
              <a:t>WiWi</a:t>
            </a:r>
            <a:r>
              <a:rPr lang="de-DE" altLang="de-DE" dirty="0"/>
              <a:t>-Bachelor)</a:t>
            </a:r>
          </a:p>
          <a:p>
            <a:pPr lvl="1"/>
            <a:r>
              <a:rPr lang="de-DE" altLang="de-DE" dirty="0"/>
              <a:t>Ansprechpartner: Akademisches Auslandsamt (1. OG VW)</a:t>
            </a:r>
          </a:p>
          <a:p>
            <a:pPr lvl="1"/>
            <a:endParaRPr lang="de-DE" altLang="de-DE" dirty="0"/>
          </a:p>
          <a:p>
            <a:pPr lvl="1">
              <a:buNone/>
            </a:pPr>
            <a:r>
              <a:rPr lang="de-DE" altLang="de-DE" dirty="0">
                <a:sym typeface="Wingdings" charset="2"/>
              </a:rPr>
              <a:t> Sowohl für ein Praktikum als auch für ein Auslandsstudium kann ein Urlaubssemester beantragt werden – allerdings höchstens zwei!</a:t>
            </a:r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39707-6E7A-4411-96D9-7E89FE5842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07.10.2024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CDE9E-5D92-431A-9E44-3334465617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Infoveranstaltung - Bachelor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8FC8E-0B0C-4FCC-A251-60A59D39EB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68214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farben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BC2A33"/>
      </a:accent3>
      <a:accent4>
        <a:srgbClr val="006039"/>
      </a:accent4>
      <a:accent5>
        <a:srgbClr val="005AA1"/>
      </a:accent5>
      <a:accent6>
        <a:srgbClr val="999F9E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Benutzerdefiniert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3A8F"/>
      </a:hlink>
      <a:folHlink>
        <a:srgbClr val="213A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0"/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shade val="80000"/>
            <a:hueOff val="61249"/>
            <a:satOff val="-878"/>
            <a:lumOff val="5123"/>
            <a:alphaOff val="0"/>
          </a:schemeClr>
        </a:fillRef>
        <a:effectRef idx="0">
          <a:schemeClr val="accent1">
            <a:shade val="80000"/>
            <a:hueOff val="61249"/>
            <a:satOff val="-878"/>
            <a:lumOff val="5123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Uni allgemein</Template>
  <TotalTime>0</TotalTime>
  <Words>1045</Words>
  <Application>Microsoft Office PowerPoint</Application>
  <PresentationFormat>Bildschirmpräsentation (4:3)</PresentationFormat>
  <Paragraphs>246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Yu Gothic UI Semibold</vt:lpstr>
      <vt:lpstr>Arial</vt:lpstr>
      <vt:lpstr>Calibri</vt:lpstr>
      <vt:lpstr>Century Gothic</vt:lpstr>
      <vt:lpstr>Symbol</vt:lpstr>
      <vt:lpstr>Times New Roman</vt:lpstr>
      <vt:lpstr>Wingdings</vt:lpstr>
      <vt:lpstr>Vorlage Uni allgemein</vt:lpstr>
      <vt:lpstr>3_Benutzerdefiniertes Design</vt:lpstr>
      <vt:lpstr>1_Office Theme</vt:lpstr>
      <vt:lpstr>PowerPoint-Präsentation</vt:lpstr>
      <vt:lpstr>Herzlich Willkommen an der Universität Passau</vt:lpstr>
      <vt:lpstr>Fachschaft WiWi ?</vt:lpstr>
      <vt:lpstr>Wir stellen uns vor</vt:lpstr>
      <vt:lpstr>Kontakt</vt:lpstr>
      <vt:lpstr>Was machen wir…</vt:lpstr>
      <vt:lpstr>Allgemeine Hinweise für das Studium</vt:lpstr>
      <vt:lpstr>Wirtschaftsfremdsprache Englisch</vt:lpstr>
      <vt:lpstr>Praktikum / Ausland</vt:lpstr>
      <vt:lpstr>Fachliche Hinweise</vt:lpstr>
      <vt:lpstr>IT-Dienste</vt:lpstr>
      <vt:lpstr>Stud.IP</vt:lpstr>
      <vt:lpstr>Campus Portal</vt:lpstr>
      <vt:lpstr>Ablaufplan der O-Woche</vt:lpstr>
      <vt:lpstr>Programmbeschreibung</vt:lpstr>
      <vt:lpstr>Programmbeschreibung</vt:lpstr>
      <vt:lpstr>Programmbeschreibung</vt:lpstr>
      <vt:lpstr>Wichtige Infos zur O-Woche</vt:lpstr>
      <vt:lpstr>Wichtige (externe) Termine</vt:lpstr>
      <vt:lpstr>WE WANT YOU!</vt:lpstr>
      <vt:lpstr>Save the date!</vt:lpstr>
      <vt:lpstr>PowerPoint-Präsentation</vt:lpstr>
      <vt:lpstr>PowerPoint-Präsentation</vt:lpstr>
      <vt:lpstr>That’s all folks…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Anja</dc:creator>
  <cp:lastModifiedBy>Klostermaier, Tobias</cp:lastModifiedBy>
  <cp:revision>124</cp:revision>
  <cp:lastPrinted>2014-07-28T11:44:42Z</cp:lastPrinted>
  <dcterms:created xsi:type="dcterms:W3CDTF">2014-07-25T14:12:02Z</dcterms:created>
  <dcterms:modified xsi:type="dcterms:W3CDTF">2024-10-07T09:16:51Z</dcterms:modified>
</cp:coreProperties>
</file>