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86" r:id="rId2"/>
    <p:sldId id="284" r:id="rId3"/>
    <p:sldId id="280" r:id="rId4"/>
    <p:sldId id="278" r:id="rId5"/>
    <p:sldId id="259" r:id="rId6"/>
    <p:sldId id="262" r:id="rId7"/>
    <p:sldId id="288" r:id="rId8"/>
    <p:sldId id="279" r:id="rId9"/>
    <p:sldId id="326" r:id="rId10"/>
  </p:sldIdLst>
  <p:sldSz cx="9144000" cy="6858000" type="screen4x3"/>
  <p:notesSz cx="6797675" cy="987425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3F4"/>
    <a:srgbClr val="65A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1575" autoAdjust="0"/>
  </p:normalViewPr>
  <p:slideViewPr>
    <p:cSldViewPr snapToGrid="0">
      <p:cViewPr varScale="1">
        <p:scale>
          <a:sx n="83" d="100"/>
          <a:sy n="83" d="100"/>
        </p:scale>
        <p:origin x="126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mbsd01\Documents\Uni-Organisatorisches\Master%20IEB\Bewerbungen_2024\000_0%20MIEB_Auswahlverfahren_2024_Einschreibung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02-402A-98D0-EED01998BF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02-402A-98D0-EED01998BF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02-402A-98D0-EED01998BF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B02-402A-98D0-EED01998BF8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B02-402A-98D0-EED01998BF8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B02-402A-98D0-EED01998BF8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B02-402A-98D0-EED01998BF8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B02-402A-98D0-EED01998BF8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B02-402A-98D0-EED01998BF8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B02-402A-98D0-EED01998BF8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B02-402A-98D0-EED01998BF8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DB02-402A-98D0-EED01998BF8D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DB02-402A-98D0-EED01998BF8D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DB02-402A-98D0-EED01998BF8D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DB02-402A-98D0-EED01998BF8D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DB02-402A-98D0-EED01998BF8D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DB02-402A-98D0-EED01998BF8D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DB02-402A-98D0-EED01998BF8D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DB02-402A-98D0-EED01998BF8D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DB02-402A-98D0-EED01998BF8D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DB02-402A-98D0-EED01998BF8D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DB02-402A-98D0-EED01998BF8D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DB02-402A-98D0-EED01998BF8D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DB02-402A-98D0-EED01998BF8D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DB02-402A-98D0-EED01998BF8D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DB02-402A-98D0-EED01998BF8D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DB02-402A-98D0-EED01998BF8D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DB02-402A-98D0-EED01998BF8D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DB02-402A-98D0-EED01998BF8D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DB02-402A-98D0-EED01998BF8D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DB02-402A-98D0-EED01998BF8D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DB02-402A-98D0-EED01998BF8D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DB02-402A-98D0-EED01998BF8D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DB02-402A-98D0-EED01998BF8D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DB02-402A-98D0-EED01998BF8D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DB02-402A-98D0-EED01998BF8D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DB02-402A-98D0-EED01998BF8D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DB02-402A-98D0-EED01998BF8D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DB02-402A-98D0-EED01998BF8D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DB02-402A-98D0-EED01998BF8D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DB02-402A-98D0-EED01998BF8D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DB02-402A-98D0-EED01998BF8D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DB02-402A-98D0-EED01998BF8D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B02-402A-98D0-EED01998BF8D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DB02-402A-98D0-EED01998BF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Länderkennzeichen!$G$25:$G$67</c:f>
              <c:strCache>
                <c:ptCount val="43"/>
                <c:pt idx="0">
                  <c:v>IN</c:v>
                </c:pt>
                <c:pt idx="1">
                  <c:v>PK</c:v>
                </c:pt>
                <c:pt idx="2">
                  <c:v>DE</c:v>
                </c:pt>
                <c:pt idx="3">
                  <c:v>AZ</c:v>
                </c:pt>
                <c:pt idx="4">
                  <c:v>CN</c:v>
                </c:pt>
                <c:pt idx="5">
                  <c:v>TR</c:v>
                </c:pt>
                <c:pt idx="6">
                  <c:v>BD</c:v>
                </c:pt>
                <c:pt idx="7">
                  <c:v>IR</c:v>
                </c:pt>
                <c:pt idx="8">
                  <c:v>GH</c:v>
                </c:pt>
                <c:pt idx="9">
                  <c:v>HU</c:v>
                </c:pt>
                <c:pt idx="10">
                  <c:v>IT</c:v>
                </c:pt>
                <c:pt idx="11">
                  <c:v>VN</c:v>
                </c:pt>
                <c:pt idx="12">
                  <c:v>UK</c:v>
                </c:pt>
                <c:pt idx="13">
                  <c:v>EG</c:v>
                </c:pt>
                <c:pt idx="14">
                  <c:v>AF</c:v>
                </c:pt>
                <c:pt idx="15">
                  <c:v>ES</c:v>
                </c:pt>
                <c:pt idx="16">
                  <c:v>RU</c:v>
                </c:pt>
                <c:pt idx="17">
                  <c:v>BH</c:v>
                </c:pt>
                <c:pt idx="18">
                  <c:v>ID</c:v>
                </c:pt>
                <c:pt idx="19">
                  <c:v>LB</c:v>
                </c:pt>
                <c:pt idx="20">
                  <c:v>MA</c:v>
                </c:pt>
                <c:pt idx="21">
                  <c:v>NG</c:v>
                </c:pt>
                <c:pt idx="22">
                  <c:v>NP</c:v>
                </c:pt>
                <c:pt idx="23">
                  <c:v>PE</c:v>
                </c:pt>
                <c:pt idx="24">
                  <c:v>UZ</c:v>
                </c:pt>
                <c:pt idx="25">
                  <c:v>AL</c:v>
                </c:pt>
                <c:pt idx="26">
                  <c:v>AM</c:v>
                </c:pt>
                <c:pt idx="27">
                  <c:v>AN</c:v>
                </c:pt>
                <c:pt idx="28">
                  <c:v>BG</c:v>
                </c:pt>
                <c:pt idx="29">
                  <c:v>BR</c:v>
                </c:pt>
                <c:pt idx="30">
                  <c:v>CA</c:v>
                </c:pt>
                <c:pt idx="31">
                  <c:v>CL</c:v>
                </c:pt>
                <c:pt idx="32">
                  <c:v>KZ</c:v>
                </c:pt>
                <c:pt idx="33">
                  <c:v>MK</c:v>
                </c:pt>
                <c:pt idx="34">
                  <c:v>NL</c:v>
                </c:pt>
                <c:pt idx="35">
                  <c:v>PL</c:v>
                </c:pt>
                <c:pt idx="36">
                  <c:v>PT</c:v>
                </c:pt>
                <c:pt idx="37">
                  <c:v>SA</c:v>
                </c:pt>
                <c:pt idx="38">
                  <c:v>SE</c:v>
                </c:pt>
                <c:pt idx="39">
                  <c:v>SO</c:v>
                </c:pt>
                <c:pt idx="40">
                  <c:v>TW</c:v>
                </c:pt>
                <c:pt idx="41">
                  <c:v>UA</c:v>
                </c:pt>
                <c:pt idx="42">
                  <c:v>UG</c:v>
                </c:pt>
              </c:strCache>
            </c:strRef>
          </c:cat>
          <c:val>
            <c:numRef>
              <c:f>Länderkennzeichen!$H$25:$H$67</c:f>
              <c:numCache>
                <c:formatCode>General</c:formatCode>
                <c:ptCount val="43"/>
                <c:pt idx="0">
                  <c:v>96</c:v>
                </c:pt>
                <c:pt idx="1">
                  <c:v>75</c:v>
                </c:pt>
                <c:pt idx="2">
                  <c:v>35</c:v>
                </c:pt>
                <c:pt idx="3">
                  <c:v>21</c:v>
                </c:pt>
                <c:pt idx="4">
                  <c:v>21</c:v>
                </c:pt>
                <c:pt idx="5">
                  <c:v>20</c:v>
                </c:pt>
                <c:pt idx="6">
                  <c:v>16</c:v>
                </c:pt>
                <c:pt idx="7">
                  <c:v>12</c:v>
                </c:pt>
                <c:pt idx="8">
                  <c:v>7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DB02-402A-98D0-EED01998BF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CF9DEC-8CB3-4489-8E3C-E121E4E428E4}" type="doc">
      <dgm:prSet loTypeId="urn:microsoft.com/office/officeart/2005/8/layout/vList4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DC203A1-9360-4EDA-B828-3CCFED23EC82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dk1">
            <a:alpha val="50000"/>
          </a:schemeClr>
        </a:solidFill>
        <a:ln>
          <a:noFill/>
        </a:ln>
      </dgm:spPr>
      <dgm:t>
        <a:bodyPr/>
        <a:lstStyle/>
        <a:p>
          <a:endParaRPr lang="de-DE" sz="1800" b="1" dirty="0"/>
        </a:p>
      </dgm:t>
    </dgm:pt>
    <dgm:pt modelId="{F0C251BC-4FAE-427D-89C7-854DCDFC0B71}" type="parTrans" cxnId="{8B5A459E-10E9-46CD-BEF3-4AAD793D5346}">
      <dgm:prSet/>
      <dgm:spPr/>
      <dgm:t>
        <a:bodyPr/>
        <a:lstStyle/>
        <a:p>
          <a:endParaRPr lang="de-DE"/>
        </a:p>
      </dgm:t>
    </dgm:pt>
    <dgm:pt modelId="{560A3FE9-DBC5-43E6-B9BA-417AEC1B37A5}" type="sibTrans" cxnId="{8B5A459E-10E9-46CD-BEF3-4AAD793D5346}">
      <dgm:prSet/>
      <dgm:spPr/>
      <dgm:t>
        <a:bodyPr/>
        <a:lstStyle/>
        <a:p>
          <a:endParaRPr lang="de-DE"/>
        </a:p>
      </dgm:t>
    </dgm:pt>
    <dgm:pt modelId="{C977D50D-9238-4E72-9320-009ADE4ED7EF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dk1">
            <a:alpha val="50000"/>
          </a:schemeClr>
        </a:solidFill>
        <a:ln>
          <a:noFill/>
        </a:ln>
      </dgm:spPr>
      <dgm:t>
        <a:bodyPr/>
        <a:lstStyle/>
        <a:p>
          <a:endParaRPr lang="de-DE" sz="1800" b="1" dirty="0"/>
        </a:p>
      </dgm:t>
    </dgm:pt>
    <dgm:pt modelId="{F0016C8D-3402-4051-B70A-EEB22FC1582F}" type="parTrans" cxnId="{F17FCBD5-475B-4F5C-A1BA-E3FC4D9A23C4}">
      <dgm:prSet/>
      <dgm:spPr/>
      <dgm:t>
        <a:bodyPr/>
        <a:lstStyle/>
        <a:p>
          <a:endParaRPr lang="de-DE"/>
        </a:p>
      </dgm:t>
    </dgm:pt>
    <dgm:pt modelId="{AC7BC534-AF96-4455-8106-1B19EAA80AA5}" type="sibTrans" cxnId="{F17FCBD5-475B-4F5C-A1BA-E3FC4D9A23C4}">
      <dgm:prSet/>
      <dgm:spPr/>
      <dgm:t>
        <a:bodyPr/>
        <a:lstStyle/>
        <a:p>
          <a:endParaRPr lang="de-DE"/>
        </a:p>
      </dgm:t>
    </dgm:pt>
    <dgm:pt modelId="{115D3C1C-0A6F-4F9D-A243-4EE85D522A9E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dk1">
            <a:alpha val="50000"/>
          </a:schemeClr>
        </a:solidFill>
        <a:ln>
          <a:noFill/>
        </a:ln>
      </dgm:spPr>
      <dgm:t>
        <a:bodyPr/>
        <a:lstStyle/>
        <a:p>
          <a:endParaRPr lang="de-DE" sz="1800" b="1" dirty="0"/>
        </a:p>
      </dgm:t>
    </dgm:pt>
    <dgm:pt modelId="{588B6552-CC7D-4719-9DFA-DDB59691408F}" type="parTrans" cxnId="{3D80C6FF-9655-4F81-9641-E7D38F8BFF3B}">
      <dgm:prSet/>
      <dgm:spPr/>
      <dgm:t>
        <a:bodyPr/>
        <a:lstStyle/>
        <a:p>
          <a:endParaRPr lang="de-DE"/>
        </a:p>
      </dgm:t>
    </dgm:pt>
    <dgm:pt modelId="{BA9BEFA2-7F37-48D4-8D3A-29B698097C3A}" type="sibTrans" cxnId="{3D80C6FF-9655-4F81-9641-E7D38F8BFF3B}">
      <dgm:prSet/>
      <dgm:spPr/>
      <dgm:t>
        <a:bodyPr/>
        <a:lstStyle/>
        <a:p>
          <a:endParaRPr lang="de-DE"/>
        </a:p>
      </dgm:t>
    </dgm:pt>
    <dgm:pt modelId="{FAFCDDD1-72F1-4FB9-B8B4-725B848DD300}" type="pres">
      <dgm:prSet presAssocID="{F0CF9DEC-8CB3-4489-8E3C-E121E4E428E4}" presName="linear" presStyleCnt="0">
        <dgm:presLayoutVars>
          <dgm:dir/>
          <dgm:resizeHandles val="exact"/>
        </dgm:presLayoutVars>
      </dgm:prSet>
      <dgm:spPr/>
    </dgm:pt>
    <dgm:pt modelId="{EFB3A3D9-0E0E-419C-A658-1A519D9115A6}" type="pres">
      <dgm:prSet presAssocID="{6DC203A1-9360-4EDA-B828-3CCFED23EC82}" presName="comp" presStyleCnt="0"/>
      <dgm:spPr/>
    </dgm:pt>
    <dgm:pt modelId="{4EFB52AA-267E-4FAC-BD86-33497B52CE30}" type="pres">
      <dgm:prSet presAssocID="{6DC203A1-9360-4EDA-B828-3CCFED23EC82}" presName="box" presStyleLbl="node1" presStyleIdx="0" presStyleCnt="3" custLinFactNeighborX="-1467" custLinFactNeighborY="-7834"/>
      <dgm:spPr/>
    </dgm:pt>
    <dgm:pt modelId="{70F8E928-2025-4532-A048-71FF549291C8}" type="pres">
      <dgm:prSet presAssocID="{6DC203A1-9360-4EDA-B828-3CCFED23EC82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B67AB41-5460-4228-932F-C5B7B0457244}" type="pres">
      <dgm:prSet presAssocID="{6DC203A1-9360-4EDA-B828-3CCFED23EC82}" presName="text" presStyleLbl="node1" presStyleIdx="0" presStyleCnt="3">
        <dgm:presLayoutVars>
          <dgm:bulletEnabled val="1"/>
        </dgm:presLayoutVars>
      </dgm:prSet>
      <dgm:spPr/>
    </dgm:pt>
    <dgm:pt modelId="{CB65EDCF-F6A1-40F2-8740-F8F006DA4A70}" type="pres">
      <dgm:prSet presAssocID="{560A3FE9-DBC5-43E6-B9BA-417AEC1B37A5}" presName="spacer" presStyleCnt="0"/>
      <dgm:spPr/>
    </dgm:pt>
    <dgm:pt modelId="{2AC94F99-6E4D-4EF6-8BA1-A5F65BCD503B}" type="pres">
      <dgm:prSet presAssocID="{C977D50D-9238-4E72-9320-009ADE4ED7EF}" presName="comp" presStyleCnt="0"/>
      <dgm:spPr/>
    </dgm:pt>
    <dgm:pt modelId="{01023BAE-0DF2-4F7D-B29D-E81CD4969CCB}" type="pres">
      <dgm:prSet presAssocID="{C977D50D-9238-4E72-9320-009ADE4ED7EF}" presName="box" presStyleLbl="node1" presStyleIdx="1" presStyleCnt="3"/>
      <dgm:spPr/>
    </dgm:pt>
    <dgm:pt modelId="{43219A76-F22C-4A3D-BD90-42B1DA5D35D1}" type="pres">
      <dgm:prSet presAssocID="{C977D50D-9238-4E72-9320-009ADE4ED7EF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</dgm:spPr>
    </dgm:pt>
    <dgm:pt modelId="{65A2C69A-65E9-4A6D-A0C8-D014D0546D51}" type="pres">
      <dgm:prSet presAssocID="{C977D50D-9238-4E72-9320-009ADE4ED7EF}" presName="text" presStyleLbl="node1" presStyleIdx="1" presStyleCnt="3">
        <dgm:presLayoutVars>
          <dgm:bulletEnabled val="1"/>
        </dgm:presLayoutVars>
      </dgm:prSet>
      <dgm:spPr/>
    </dgm:pt>
    <dgm:pt modelId="{88B53FA1-CD5E-45B0-BD23-B749CF195F94}" type="pres">
      <dgm:prSet presAssocID="{AC7BC534-AF96-4455-8106-1B19EAA80AA5}" presName="spacer" presStyleCnt="0"/>
      <dgm:spPr/>
    </dgm:pt>
    <dgm:pt modelId="{D6662348-B420-4A14-B9C3-CD5C95B47308}" type="pres">
      <dgm:prSet presAssocID="{115D3C1C-0A6F-4F9D-A243-4EE85D522A9E}" presName="comp" presStyleCnt="0"/>
      <dgm:spPr/>
    </dgm:pt>
    <dgm:pt modelId="{592E98A4-8725-45E2-8B44-601D0AE763C3}" type="pres">
      <dgm:prSet presAssocID="{115D3C1C-0A6F-4F9D-A243-4EE85D522A9E}" presName="box" presStyleLbl="node1" presStyleIdx="2" presStyleCnt="3"/>
      <dgm:spPr/>
    </dgm:pt>
    <dgm:pt modelId="{2BD1966F-F6B3-4439-9C3F-C91C550F713C}" type="pres">
      <dgm:prSet presAssocID="{115D3C1C-0A6F-4F9D-A243-4EE85D522A9E}" presName="img" presStyleLbl="fgImgPlace1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B5DCADC-AB0C-4B8B-B9AF-DC6BD770D30B}" type="pres">
      <dgm:prSet presAssocID="{115D3C1C-0A6F-4F9D-A243-4EE85D522A9E}" presName="text" presStyleLbl="node1" presStyleIdx="2" presStyleCnt="3">
        <dgm:presLayoutVars>
          <dgm:bulletEnabled val="1"/>
        </dgm:presLayoutVars>
      </dgm:prSet>
      <dgm:spPr/>
    </dgm:pt>
  </dgm:ptLst>
  <dgm:cxnLst>
    <dgm:cxn modelId="{9BE77453-FA6C-42CF-83A2-DF0230144360}" type="presOf" srcId="{115D3C1C-0A6F-4F9D-A243-4EE85D522A9E}" destId="{CB5DCADC-AB0C-4B8B-B9AF-DC6BD770D30B}" srcOrd="1" destOrd="0" presId="urn:microsoft.com/office/officeart/2005/8/layout/vList4"/>
    <dgm:cxn modelId="{34E29676-7624-416F-819E-504CB25A7A11}" type="presOf" srcId="{6DC203A1-9360-4EDA-B828-3CCFED23EC82}" destId="{4B67AB41-5460-4228-932F-C5B7B0457244}" srcOrd="1" destOrd="0" presId="urn:microsoft.com/office/officeart/2005/8/layout/vList4"/>
    <dgm:cxn modelId="{CCC23378-D9B5-4258-9349-C73406BDAC40}" type="presOf" srcId="{6DC203A1-9360-4EDA-B828-3CCFED23EC82}" destId="{4EFB52AA-267E-4FAC-BD86-33497B52CE30}" srcOrd="0" destOrd="0" presId="urn:microsoft.com/office/officeart/2005/8/layout/vList4"/>
    <dgm:cxn modelId="{DC1CE584-A4A0-476F-B2F5-57F7E48946C4}" type="presOf" srcId="{115D3C1C-0A6F-4F9D-A243-4EE85D522A9E}" destId="{592E98A4-8725-45E2-8B44-601D0AE763C3}" srcOrd="0" destOrd="0" presId="urn:microsoft.com/office/officeart/2005/8/layout/vList4"/>
    <dgm:cxn modelId="{8B5A459E-10E9-46CD-BEF3-4AAD793D5346}" srcId="{F0CF9DEC-8CB3-4489-8E3C-E121E4E428E4}" destId="{6DC203A1-9360-4EDA-B828-3CCFED23EC82}" srcOrd="0" destOrd="0" parTransId="{F0C251BC-4FAE-427D-89C7-854DCDFC0B71}" sibTransId="{560A3FE9-DBC5-43E6-B9BA-417AEC1B37A5}"/>
    <dgm:cxn modelId="{4DC349D0-DC23-48DC-9A7D-7D9E7EE8FA52}" type="presOf" srcId="{C977D50D-9238-4E72-9320-009ADE4ED7EF}" destId="{65A2C69A-65E9-4A6D-A0C8-D014D0546D51}" srcOrd="1" destOrd="0" presId="urn:microsoft.com/office/officeart/2005/8/layout/vList4"/>
    <dgm:cxn modelId="{F17FCBD5-475B-4F5C-A1BA-E3FC4D9A23C4}" srcId="{F0CF9DEC-8CB3-4489-8E3C-E121E4E428E4}" destId="{C977D50D-9238-4E72-9320-009ADE4ED7EF}" srcOrd="1" destOrd="0" parTransId="{F0016C8D-3402-4051-B70A-EEB22FC1582F}" sibTransId="{AC7BC534-AF96-4455-8106-1B19EAA80AA5}"/>
    <dgm:cxn modelId="{0A1EFDD7-534A-4C56-919B-11D6AA71AF05}" type="presOf" srcId="{C977D50D-9238-4E72-9320-009ADE4ED7EF}" destId="{01023BAE-0DF2-4F7D-B29D-E81CD4969CCB}" srcOrd="0" destOrd="0" presId="urn:microsoft.com/office/officeart/2005/8/layout/vList4"/>
    <dgm:cxn modelId="{BEA490EE-23A1-4C0E-A045-DD36A788307C}" type="presOf" srcId="{F0CF9DEC-8CB3-4489-8E3C-E121E4E428E4}" destId="{FAFCDDD1-72F1-4FB9-B8B4-725B848DD300}" srcOrd="0" destOrd="0" presId="urn:microsoft.com/office/officeart/2005/8/layout/vList4"/>
    <dgm:cxn modelId="{3D80C6FF-9655-4F81-9641-E7D38F8BFF3B}" srcId="{F0CF9DEC-8CB3-4489-8E3C-E121E4E428E4}" destId="{115D3C1C-0A6F-4F9D-A243-4EE85D522A9E}" srcOrd="2" destOrd="0" parTransId="{588B6552-CC7D-4719-9DFA-DDB59691408F}" sibTransId="{BA9BEFA2-7F37-48D4-8D3A-29B698097C3A}"/>
    <dgm:cxn modelId="{9139DC0C-EE42-4F11-BA0B-B37F88F38A83}" type="presParOf" srcId="{FAFCDDD1-72F1-4FB9-B8B4-725B848DD300}" destId="{EFB3A3D9-0E0E-419C-A658-1A519D9115A6}" srcOrd="0" destOrd="0" presId="urn:microsoft.com/office/officeart/2005/8/layout/vList4"/>
    <dgm:cxn modelId="{74DB93DF-6BD1-44E7-B0F9-00E3BD2649FF}" type="presParOf" srcId="{EFB3A3D9-0E0E-419C-A658-1A519D9115A6}" destId="{4EFB52AA-267E-4FAC-BD86-33497B52CE30}" srcOrd="0" destOrd="0" presId="urn:microsoft.com/office/officeart/2005/8/layout/vList4"/>
    <dgm:cxn modelId="{73E65C1A-76D6-4536-A762-E5D9604F36E5}" type="presParOf" srcId="{EFB3A3D9-0E0E-419C-A658-1A519D9115A6}" destId="{70F8E928-2025-4532-A048-71FF549291C8}" srcOrd="1" destOrd="0" presId="urn:microsoft.com/office/officeart/2005/8/layout/vList4"/>
    <dgm:cxn modelId="{9DFC592F-B973-4E06-8D98-F93F9BB17799}" type="presParOf" srcId="{EFB3A3D9-0E0E-419C-A658-1A519D9115A6}" destId="{4B67AB41-5460-4228-932F-C5B7B0457244}" srcOrd="2" destOrd="0" presId="urn:microsoft.com/office/officeart/2005/8/layout/vList4"/>
    <dgm:cxn modelId="{CBCB4AE8-7992-422A-8ECB-5801E44638CA}" type="presParOf" srcId="{FAFCDDD1-72F1-4FB9-B8B4-725B848DD300}" destId="{CB65EDCF-F6A1-40F2-8740-F8F006DA4A70}" srcOrd="1" destOrd="0" presId="urn:microsoft.com/office/officeart/2005/8/layout/vList4"/>
    <dgm:cxn modelId="{523B5CE4-1460-4CC2-A252-9F323512A0B3}" type="presParOf" srcId="{FAFCDDD1-72F1-4FB9-B8B4-725B848DD300}" destId="{2AC94F99-6E4D-4EF6-8BA1-A5F65BCD503B}" srcOrd="2" destOrd="0" presId="urn:microsoft.com/office/officeart/2005/8/layout/vList4"/>
    <dgm:cxn modelId="{844970AE-0A19-4805-87B1-D23937663A41}" type="presParOf" srcId="{2AC94F99-6E4D-4EF6-8BA1-A5F65BCD503B}" destId="{01023BAE-0DF2-4F7D-B29D-E81CD4969CCB}" srcOrd="0" destOrd="0" presId="urn:microsoft.com/office/officeart/2005/8/layout/vList4"/>
    <dgm:cxn modelId="{23CA11B6-958D-4F54-9E7B-DE24D722650B}" type="presParOf" srcId="{2AC94F99-6E4D-4EF6-8BA1-A5F65BCD503B}" destId="{43219A76-F22C-4A3D-BD90-42B1DA5D35D1}" srcOrd="1" destOrd="0" presId="urn:microsoft.com/office/officeart/2005/8/layout/vList4"/>
    <dgm:cxn modelId="{F38A5697-B2F3-4ADC-86AD-E5A6B8DC061A}" type="presParOf" srcId="{2AC94F99-6E4D-4EF6-8BA1-A5F65BCD503B}" destId="{65A2C69A-65E9-4A6D-A0C8-D014D0546D51}" srcOrd="2" destOrd="0" presId="urn:microsoft.com/office/officeart/2005/8/layout/vList4"/>
    <dgm:cxn modelId="{2FED3E54-AD8D-41FD-BD42-C37D0439D218}" type="presParOf" srcId="{FAFCDDD1-72F1-4FB9-B8B4-725B848DD300}" destId="{88B53FA1-CD5E-45B0-BD23-B749CF195F94}" srcOrd="3" destOrd="0" presId="urn:microsoft.com/office/officeart/2005/8/layout/vList4"/>
    <dgm:cxn modelId="{4615428E-AEE8-449B-B685-A809B9870F9E}" type="presParOf" srcId="{FAFCDDD1-72F1-4FB9-B8B4-725B848DD300}" destId="{D6662348-B420-4A14-B9C3-CD5C95B47308}" srcOrd="4" destOrd="0" presId="urn:microsoft.com/office/officeart/2005/8/layout/vList4"/>
    <dgm:cxn modelId="{80B29AB9-11DA-4191-B5B8-280B0AF4C4A2}" type="presParOf" srcId="{D6662348-B420-4A14-B9C3-CD5C95B47308}" destId="{592E98A4-8725-45E2-8B44-601D0AE763C3}" srcOrd="0" destOrd="0" presId="urn:microsoft.com/office/officeart/2005/8/layout/vList4"/>
    <dgm:cxn modelId="{4DD6A81C-7189-4F2B-AD5B-BAA56BC782A3}" type="presParOf" srcId="{D6662348-B420-4A14-B9C3-CD5C95B47308}" destId="{2BD1966F-F6B3-4439-9C3F-C91C550F713C}" srcOrd="1" destOrd="0" presId="urn:microsoft.com/office/officeart/2005/8/layout/vList4"/>
    <dgm:cxn modelId="{83575B9E-43D6-459F-99E5-8044DFF5A07D}" type="presParOf" srcId="{D6662348-B420-4A14-B9C3-CD5C95B47308}" destId="{CB5DCADC-AB0C-4B8B-B9AF-DC6BD770D30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B52AA-267E-4FAC-BD86-33497B52CE30}">
      <dsp:nvSpPr>
        <dsp:cNvPr id="0" name=""/>
        <dsp:cNvSpPr/>
      </dsp:nvSpPr>
      <dsp:spPr>
        <a:xfrm>
          <a:off x="0" y="0"/>
          <a:ext cx="6910345" cy="1279856"/>
        </a:xfrm>
        <a:prstGeom prst="roundRect">
          <a:avLst>
            <a:gd name="adj" fmla="val 10000"/>
          </a:avLst>
        </a:prstGeom>
        <a:solidFill>
          <a:schemeClr val="dk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/>
        </a:p>
      </dsp:txBody>
      <dsp:txXfrm>
        <a:off x="1510054" y="0"/>
        <a:ext cx="5400290" cy="1279856"/>
      </dsp:txXfrm>
    </dsp:sp>
    <dsp:sp modelId="{70F8E928-2025-4532-A048-71FF549291C8}">
      <dsp:nvSpPr>
        <dsp:cNvPr id="0" name=""/>
        <dsp:cNvSpPr/>
      </dsp:nvSpPr>
      <dsp:spPr>
        <a:xfrm>
          <a:off x="127985" y="127985"/>
          <a:ext cx="1382069" cy="10238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1023BAE-0DF2-4F7D-B29D-E81CD4969CCB}">
      <dsp:nvSpPr>
        <dsp:cNvPr id="0" name=""/>
        <dsp:cNvSpPr/>
      </dsp:nvSpPr>
      <dsp:spPr>
        <a:xfrm>
          <a:off x="0" y="1407842"/>
          <a:ext cx="6910345" cy="1279856"/>
        </a:xfrm>
        <a:prstGeom prst="roundRect">
          <a:avLst>
            <a:gd name="adj" fmla="val 10000"/>
          </a:avLst>
        </a:prstGeom>
        <a:solidFill>
          <a:schemeClr val="dk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/>
        </a:p>
      </dsp:txBody>
      <dsp:txXfrm>
        <a:off x="1510054" y="1407842"/>
        <a:ext cx="5400290" cy="1279856"/>
      </dsp:txXfrm>
    </dsp:sp>
    <dsp:sp modelId="{43219A76-F22C-4A3D-BD90-42B1DA5D35D1}">
      <dsp:nvSpPr>
        <dsp:cNvPr id="0" name=""/>
        <dsp:cNvSpPr/>
      </dsp:nvSpPr>
      <dsp:spPr>
        <a:xfrm>
          <a:off x="127985" y="1535828"/>
          <a:ext cx="1382069" cy="10238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92E98A4-8725-45E2-8B44-601D0AE763C3}">
      <dsp:nvSpPr>
        <dsp:cNvPr id="0" name=""/>
        <dsp:cNvSpPr/>
      </dsp:nvSpPr>
      <dsp:spPr>
        <a:xfrm>
          <a:off x="0" y="2815685"/>
          <a:ext cx="6910345" cy="1279856"/>
        </a:xfrm>
        <a:prstGeom prst="roundRect">
          <a:avLst>
            <a:gd name="adj" fmla="val 10000"/>
          </a:avLst>
        </a:prstGeom>
        <a:solidFill>
          <a:schemeClr val="dk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/>
        </a:p>
      </dsp:txBody>
      <dsp:txXfrm>
        <a:off x="1510054" y="2815685"/>
        <a:ext cx="5400290" cy="1279856"/>
      </dsp:txXfrm>
    </dsp:sp>
    <dsp:sp modelId="{2BD1966F-F6B3-4439-9C3F-C91C550F713C}">
      <dsp:nvSpPr>
        <dsp:cNvPr id="0" name=""/>
        <dsp:cNvSpPr/>
      </dsp:nvSpPr>
      <dsp:spPr>
        <a:xfrm>
          <a:off x="127985" y="2943670"/>
          <a:ext cx="1382069" cy="10238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406"/>
            <a:ext cx="2946400" cy="4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406"/>
            <a:ext cx="2946400" cy="4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585CE7-5743-49C8-9CCB-A76D11007E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385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1363"/>
            <a:ext cx="4937125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9993"/>
            <a:ext cx="5438775" cy="444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406"/>
            <a:ext cx="2946400" cy="4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406"/>
            <a:ext cx="2946400" cy="4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91E8FCD-BD4E-4187-9AF4-78E7754F40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348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"/>
          <p:cNvSpPr>
            <a:spLocks noChangeShapeType="1"/>
          </p:cNvSpPr>
          <p:nvPr userDrawn="1"/>
        </p:nvSpPr>
        <p:spPr bwMode="auto">
          <a:xfrm>
            <a:off x="1487488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 rot="5400000">
            <a:off x="-2687637" y="2687637"/>
            <a:ext cx="6858000" cy="1482725"/>
          </a:xfrm>
          <a:prstGeom prst="rect">
            <a:avLst/>
          </a:prstGeom>
          <a:solidFill>
            <a:srgbClr val="65A38B">
              <a:alpha val="4705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/>
          <a:stretch>
            <a:fillRect/>
          </a:stretch>
        </p:blipFill>
        <p:spPr bwMode="auto">
          <a:xfrm>
            <a:off x="-7938" y="0"/>
            <a:ext cx="1484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50CFF-3B14-4314-9E07-119D6D34334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8" name="Picture 10" descr="w0512a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115888"/>
            <a:ext cx="21399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3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8C10B-07F2-48DE-9CD7-C69B6539C5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12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1182D-73EB-44BE-87AA-87A343C973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714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87FDF-AE78-442D-87F6-3DA1103AA4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200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DA87B82-362A-4ABC-B583-047479CEB610}"/>
              </a:ext>
            </a:extLst>
          </p:cNvPr>
          <p:cNvSpPr/>
          <p:nvPr userDrawn="1"/>
        </p:nvSpPr>
        <p:spPr>
          <a:xfrm>
            <a:off x="1" y="569166"/>
            <a:ext cx="6126299" cy="569166"/>
          </a:xfrm>
          <a:prstGeom prst="rect">
            <a:avLst/>
          </a:prstGeom>
          <a:solidFill>
            <a:srgbClr val="F5A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latin typeface="+mj-lt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BE3C1F8-5BB3-4F4C-9978-59F230A34969}"/>
              </a:ext>
            </a:extLst>
          </p:cNvPr>
          <p:cNvSpPr/>
          <p:nvPr userDrawn="1"/>
        </p:nvSpPr>
        <p:spPr>
          <a:xfrm>
            <a:off x="-1" y="0"/>
            <a:ext cx="9144001" cy="569166"/>
          </a:xfrm>
          <a:prstGeom prst="rect">
            <a:avLst/>
          </a:prstGeom>
          <a:solidFill>
            <a:srgbClr val="646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latin typeface="+mj-lt"/>
            </a:endParaRPr>
          </a:p>
        </p:txBody>
      </p:sp>
      <p:sp>
        <p:nvSpPr>
          <p:cNvPr id="7" name="Inhaltsplatzhalter 18">
            <a:extLst>
              <a:ext uri="{FF2B5EF4-FFF2-40B4-BE49-F238E27FC236}">
                <a16:creationId xmlns:a16="http://schemas.microsoft.com/office/drawing/2014/main" id="{D3AB2BF5-95B3-4C30-957A-80AFF5981E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43383"/>
            <a:ext cx="9144000" cy="482400"/>
          </a:xfrm>
          <a:prstGeom prst="rect">
            <a:avLst/>
          </a:prstGeom>
          <a:solidFill>
            <a:srgbClr val="646B68"/>
          </a:solidFill>
        </p:spPr>
        <p:txBody>
          <a:bodyPr anchor="ctr"/>
          <a:lstStyle>
            <a:lvl1pPr algn="l">
              <a:defRPr sz="13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Inhaltsplatzhalter 18">
            <a:extLst>
              <a:ext uri="{FF2B5EF4-FFF2-40B4-BE49-F238E27FC236}">
                <a16:creationId xmlns:a16="http://schemas.microsoft.com/office/drawing/2014/main" id="{A5092E60-5890-438B-8D65-BDFAF7BBE1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612549"/>
            <a:ext cx="6126299" cy="482400"/>
          </a:xfrm>
          <a:prstGeom prst="rect">
            <a:avLst/>
          </a:prstGeom>
          <a:solidFill>
            <a:srgbClr val="F5A932"/>
          </a:solidFill>
        </p:spPr>
        <p:txBody>
          <a:bodyPr anchor="ctr"/>
          <a:lstStyle>
            <a:lvl1pPr algn="l">
              <a:defRPr sz="13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1870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BB928-A7FF-4E56-8021-7F93B22BC3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18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FCD26-6120-49E0-9782-0D74EC18A6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53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7CE7B-2D26-491F-BE49-1156E9CDC25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175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650B0-AA13-496C-8029-A22BE34429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71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991E8-0260-40EE-B1D8-54F3857826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678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618AD-C0DA-4FB4-9177-AF5F25391E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31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490F2-F1BD-4CFA-8165-808F394C679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54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9E24A-17E1-4D9A-8D4C-336A5835CAD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39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29" name="Picture 10" descr="w0512a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192088"/>
            <a:ext cx="21399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337300"/>
            <a:ext cx="14414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3373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E0ABF70-ADBA-419C-B007-EF755E76AE5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1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188913"/>
            <a:ext cx="6994525" cy="43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000"/>
              <a:t>Master of Science in </a:t>
            </a:r>
            <a:br>
              <a:rPr lang="de-DE" sz="2000"/>
            </a:br>
            <a:r>
              <a:rPr lang="de-DE" sz="2000"/>
              <a:t>International Economics and Business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0648AD1-D0A1-4736-B942-99631FDAAC99}"/>
              </a:ext>
            </a:extLst>
          </p:cNvPr>
          <p:cNvSpPr txBox="1"/>
          <p:nvPr/>
        </p:nvSpPr>
        <p:spPr>
          <a:xfrm>
            <a:off x="3275675" y="4261654"/>
            <a:ext cx="3397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Prof. Stefan Bauernschuster;</a:t>
            </a:r>
          </a:p>
          <a:p>
            <a:r>
              <a:rPr lang="en-GB" sz="1600" dirty="0"/>
              <a:t>Public Economics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2C00E79-1675-40B5-8F07-307DE3D0F5A4}"/>
              </a:ext>
            </a:extLst>
          </p:cNvPr>
          <p:cNvSpPr txBox="1"/>
          <p:nvPr/>
        </p:nvSpPr>
        <p:spPr>
          <a:xfrm>
            <a:off x="3461029" y="5743843"/>
            <a:ext cx="3397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Prof. Sebastian Krautheim;</a:t>
            </a:r>
          </a:p>
          <a:p>
            <a:pPr algn="r"/>
            <a:r>
              <a:rPr lang="en-GB" sz="1600" dirty="0"/>
              <a:t>International Economics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EC8525A-5F28-4199-87DB-B8BD7FA33F50}"/>
              </a:ext>
            </a:extLst>
          </p:cNvPr>
          <p:cNvSpPr txBox="1"/>
          <p:nvPr/>
        </p:nvSpPr>
        <p:spPr>
          <a:xfrm>
            <a:off x="1186720" y="3037559"/>
            <a:ext cx="3397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Prof. Harry Haupt; Statistics and Data Analytics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958D6BA-89B0-4F1F-B57D-8F63547E7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11" b="9021"/>
          <a:stretch/>
        </p:blipFill>
        <p:spPr>
          <a:xfrm>
            <a:off x="4572000" y="2022763"/>
            <a:ext cx="1367280" cy="144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B4BA194-BB86-434B-BB47-917962B2D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716" y="4337478"/>
            <a:ext cx="1372147" cy="144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353CC18-0879-42F6-83E5-FC426AD36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515" y="4889140"/>
            <a:ext cx="1397647" cy="1440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F5FFFC1-B7F2-4C09-94A9-9E53B502F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11"/>
          <a:stretch/>
        </p:blipFill>
        <p:spPr>
          <a:xfrm>
            <a:off x="1606592" y="1129250"/>
            <a:ext cx="1372147" cy="1440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9CA3EBC-AD26-4E17-9D61-1C4549A94D69}"/>
              </a:ext>
            </a:extLst>
          </p:cNvPr>
          <p:cNvSpPr txBox="1"/>
          <p:nvPr/>
        </p:nvSpPr>
        <p:spPr>
          <a:xfrm>
            <a:off x="3049475" y="1132987"/>
            <a:ext cx="3397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Prof. Michael Grimm; Development Economics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048B6D4-55F7-4C72-9A7E-AFCD7EEB72D5}"/>
              </a:ext>
            </a:extLst>
          </p:cNvPr>
          <p:cNvSpPr txBox="1"/>
          <p:nvPr/>
        </p:nvSpPr>
        <p:spPr>
          <a:xfrm>
            <a:off x="5818894" y="3744761"/>
            <a:ext cx="3094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Prof. Johann Graf Lambsdorff; Economic Theory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E443E94-5802-4F4B-AECA-704B9D379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1386" y="2146267"/>
            <a:ext cx="1428541" cy="15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93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188913"/>
            <a:ext cx="6994525" cy="43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000"/>
              <a:t>Master of Science in </a:t>
            </a:r>
            <a:br>
              <a:rPr lang="de-DE" sz="2000"/>
            </a:br>
            <a:r>
              <a:rPr lang="de-DE" sz="2000"/>
              <a:t>International Economics and Business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2274" y="1493835"/>
            <a:ext cx="7242175" cy="4255365"/>
          </a:xfrm>
        </p:spPr>
        <p:txBody>
          <a:bodyPr/>
          <a:lstStyle/>
          <a:p>
            <a:pPr eaLnBrk="1" hangingPunct="1">
              <a:buFont typeface="+mj-lt"/>
              <a:buAutoNum type="arabicPeriod"/>
            </a:pPr>
            <a:r>
              <a:rPr lang="en-US" sz="1800" dirty="0"/>
              <a:t>Economics with focus on “</a:t>
            </a:r>
            <a:r>
              <a:rPr lang="en-GB" sz="1800" dirty="0"/>
              <a:t>Global Economy, International Trade, and Finance” and/or “Governance, Institutions and Development”</a:t>
            </a:r>
            <a:endParaRPr lang="en-US" sz="1800" dirty="0"/>
          </a:p>
          <a:p>
            <a:pPr eaLnBrk="1" hangingPunct="1">
              <a:buFont typeface="+mj-lt"/>
              <a:buAutoNum type="arabicPeriod"/>
            </a:pPr>
            <a:r>
              <a:rPr lang="en-US" sz="1800" dirty="0"/>
              <a:t>Strong in advanced methods and empirical research (experiments, field studies)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/>
              <a:t>Suitable courses in business (e.g. concerning international transactions or finance)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/>
              <a:t>Self-selected interdisciplinary courses from other faculties (e.g. in law, cultural studies or political science)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/>
              <a:t>Curriculum completely in English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/>
              <a:t>Top position in the CHE ranking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/>
              <a:t>Strong reputation in research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/>
              <a:t>Seminar-style learning in small groups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/>
              <a:t>Close contact to all lecturers and social events 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/>
              <a:t>Strong network</a:t>
            </a:r>
          </a:p>
        </p:txBody>
      </p:sp>
    </p:spTree>
    <p:extLst>
      <p:ext uri="{BB962C8B-B14F-4D97-AF65-F5344CB8AC3E}">
        <p14:creationId xmlns:p14="http://schemas.microsoft.com/office/powerpoint/2010/main" val="998018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188913"/>
            <a:ext cx="6994525" cy="43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000"/>
              <a:t>Master of Science in </a:t>
            </a:r>
            <a:br>
              <a:rPr lang="de-DE" sz="2000"/>
            </a:br>
            <a:r>
              <a:rPr lang="de-DE" sz="2000"/>
              <a:t>International Economics and Business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2274" y="1927245"/>
            <a:ext cx="7242175" cy="330977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sz="1800" b="1" dirty="0" err="1"/>
              <a:t>Occupational</a:t>
            </a:r>
            <a:r>
              <a:rPr lang="de-DE" sz="1800" b="1" dirty="0"/>
              <a:t> </a:t>
            </a:r>
            <a:r>
              <a:rPr lang="de-DE" sz="1800" b="1" dirty="0" err="1"/>
              <a:t>field</a:t>
            </a:r>
            <a:endParaRPr lang="de-DE" sz="1800" b="1" dirty="0"/>
          </a:p>
          <a:p>
            <a:pPr marL="0" indent="0" eaLnBrk="1" hangingPunct="1">
              <a:buNone/>
            </a:pPr>
            <a:endParaRPr lang="de-DE" sz="1800" dirty="0"/>
          </a:p>
          <a:p>
            <a:pPr eaLnBrk="1" hangingPunct="1"/>
            <a:r>
              <a:rPr lang="en-US" sz="1800" dirty="0"/>
              <a:t>Economics is open to various fields and positions </a:t>
            </a:r>
          </a:p>
          <a:p>
            <a:pPr eaLnBrk="1" hangingPunct="1"/>
            <a:r>
              <a:rPr lang="en-US" sz="1800" dirty="0"/>
              <a:t>Examples are positions in banking, insurance, medium-sized enterprises with an international orientation, consulting, public and international organizations</a:t>
            </a:r>
          </a:p>
          <a:p>
            <a:pPr eaLnBrk="1" hangingPunct="1"/>
            <a:r>
              <a:rPr lang="en-US" sz="1800" dirty="0"/>
              <a:t>Doctorate in the field of economics, business administration, political science</a:t>
            </a:r>
          </a:p>
          <a:p>
            <a:pPr eaLnBrk="1" hangingPunct="1"/>
            <a:r>
              <a:rPr lang="en-US" sz="1800" dirty="0"/>
              <a:t>Economist have one of the lowest unemployment rates in Germany. </a:t>
            </a:r>
          </a:p>
        </p:txBody>
      </p:sp>
    </p:spTree>
    <p:extLst>
      <p:ext uri="{BB962C8B-B14F-4D97-AF65-F5344CB8AC3E}">
        <p14:creationId xmlns:p14="http://schemas.microsoft.com/office/powerpoint/2010/main" val="3535243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9" name="Rectangle 87"/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188913"/>
            <a:ext cx="6994525" cy="43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Master of Science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International Economics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Business</a:t>
            </a:r>
          </a:p>
        </p:txBody>
      </p:sp>
      <p:sp>
        <p:nvSpPr>
          <p:cNvPr id="5" name="Rechteck 4"/>
          <p:cNvSpPr/>
          <p:nvPr/>
        </p:nvSpPr>
        <p:spPr>
          <a:xfrm>
            <a:off x="1769164" y="1178623"/>
            <a:ext cx="706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373 </a:t>
            </a:r>
            <a:r>
              <a:rPr lang="de-DE" b="1" dirty="0" err="1"/>
              <a:t>applications</a:t>
            </a:r>
            <a:r>
              <a:rPr lang="de-DE" b="1" dirty="0"/>
              <a:t> in 2024</a:t>
            </a:r>
          </a:p>
          <a:p>
            <a:r>
              <a:rPr lang="de-DE" dirty="0"/>
              <a:t>138 </a:t>
            </a:r>
            <a:r>
              <a:rPr lang="de-DE" dirty="0" err="1"/>
              <a:t>passed</a:t>
            </a:r>
            <a:r>
              <a:rPr lang="de-DE" dirty="0"/>
              <a:t> </a:t>
            </a:r>
            <a:r>
              <a:rPr lang="de-DE" dirty="0" err="1"/>
              <a:t>stage</a:t>
            </a:r>
            <a:r>
              <a:rPr lang="de-DE" dirty="0"/>
              <a:t> 1 </a:t>
            </a:r>
          </a:p>
          <a:p>
            <a:r>
              <a:rPr lang="de-DE" dirty="0"/>
              <a:t>	</a:t>
            </a:r>
            <a:r>
              <a:rPr lang="de-DE" dirty="0" err="1"/>
              <a:t>Checking</a:t>
            </a:r>
            <a:r>
              <a:rPr lang="de-DE" dirty="0"/>
              <a:t> the </a:t>
            </a:r>
            <a:r>
              <a:rPr lang="de-DE" dirty="0" err="1"/>
              <a:t>bachelor</a:t>
            </a:r>
            <a:r>
              <a:rPr lang="de-DE" dirty="0"/>
              <a:t> </a:t>
            </a:r>
            <a:r>
              <a:rPr lang="de-DE" dirty="0" err="1"/>
              <a:t>degree</a:t>
            </a:r>
            <a:r>
              <a:rPr lang="de-DE" dirty="0"/>
              <a:t> or </a:t>
            </a:r>
            <a:r>
              <a:rPr lang="de-DE" dirty="0" err="1"/>
              <a:t>transcript</a:t>
            </a:r>
            <a:r>
              <a:rPr lang="de-DE" dirty="0"/>
              <a:t> of 	</a:t>
            </a:r>
            <a:r>
              <a:rPr lang="de-DE" dirty="0" err="1"/>
              <a:t>records</a:t>
            </a:r>
            <a:r>
              <a:rPr lang="de-DE" dirty="0"/>
              <a:t> grades and </a:t>
            </a:r>
            <a:r>
              <a:rPr lang="de-DE" dirty="0" err="1"/>
              <a:t>focus</a:t>
            </a:r>
            <a:r>
              <a:rPr lang="de-DE" dirty="0"/>
              <a:t> on </a:t>
            </a:r>
            <a:r>
              <a:rPr lang="de-DE" dirty="0" err="1"/>
              <a:t>economics</a:t>
            </a:r>
            <a:r>
              <a:rPr lang="de-DE" dirty="0"/>
              <a:t> and </a:t>
            </a:r>
            <a:r>
              <a:rPr lang="de-DE" dirty="0" err="1"/>
              <a:t>methods</a:t>
            </a:r>
            <a:endParaRPr lang="de-DE" dirty="0"/>
          </a:p>
          <a:p>
            <a:r>
              <a:rPr lang="de-DE" dirty="0"/>
              <a:t>92 </a:t>
            </a:r>
            <a:r>
              <a:rPr lang="de-DE" dirty="0" err="1"/>
              <a:t>participate</a:t>
            </a:r>
            <a:r>
              <a:rPr lang="de-DE" dirty="0"/>
              <a:t> in interview</a:t>
            </a:r>
          </a:p>
          <a:p>
            <a:r>
              <a:rPr lang="de-DE" dirty="0"/>
              <a:t>33 </a:t>
            </a:r>
            <a:r>
              <a:rPr lang="de-DE" dirty="0" err="1"/>
              <a:t>passed</a:t>
            </a:r>
            <a:r>
              <a:rPr lang="de-DE" dirty="0"/>
              <a:t> </a:t>
            </a:r>
            <a:r>
              <a:rPr lang="de-DE" dirty="0" err="1"/>
              <a:t>stage</a:t>
            </a:r>
            <a:r>
              <a:rPr lang="de-DE" dirty="0"/>
              <a:t> 2 </a:t>
            </a:r>
          </a:p>
          <a:p>
            <a:r>
              <a:rPr lang="de-DE" dirty="0"/>
              <a:t>	Interview via Zoom, </a:t>
            </a:r>
            <a:r>
              <a:rPr lang="de-DE" dirty="0" err="1"/>
              <a:t>consisting</a:t>
            </a:r>
            <a:r>
              <a:rPr lang="de-DE" dirty="0"/>
              <a:t> of </a:t>
            </a:r>
            <a:r>
              <a:rPr lang="de-DE" dirty="0" err="1"/>
              <a:t>single</a:t>
            </a:r>
            <a:r>
              <a:rPr lang="de-DE" dirty="0"/>
              <a:t> choice </a:t>
            </a:r>
            <a:r>
              <a:rPr lang="de-DE" dirty="0" err="1"/>
              <a:t>test</a:t>
            </a:r>
            <a:r>
              <a:rPr lang="de-DE" dirty="0"/>
              <a:t> and 	</a:t>
            </a:r>
            <a:r>
              <a:rPr lang="de-DE" dirty="0" err="1"/>
              <a:t>presentation</a:t>
            </a:r>
            <a:r>
              <a:rPr lang="de-DE" dirty="0"/>
              <a:t> 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500A8300-AA09-4726-95B9-FF8B98DD8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3787569"/>
              </p:ext>
            </p:extLst>
          </p:nvPr>
        </p:nvGraphicFramePr>
        <p:xfrm>
          <a:off x="3717636" y="3345873"/>
          <a:ext cx="4969164" cy="3644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5431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40" name="Rectangle 15">
            <a:extLst>
              <a:ext uri="{FF2B5EF4-FFF2-40B4-BE49-F238E27FC236}">
                <a16:creationId xmlns:a16="http://schemas.microsoft.com/office/drawing/2014/main" id="{BD8777C4-5AD1-4E07-950E-8A9B8734F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69" y="261330"/>
            <a:ext cx="1224137" cy="491922"/>
          </a:xfrm>
          <a:prstGeom prst="roundRect">
            <a:avLst/>
          </a:prstGeom>
          <a:solidFill>
            <a:srgbClr val="65A38B">
              <a:alpha val="80000"/>
            </a:srgb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de-DE" sz="1200" dirty="0">
                <a:latin typeface="Arial" pitchFamily="34" charset="0"/>
                <a:cs typeface="Arial" pitchFamily="34" charset="0"/>
              </a:rPr>
              <a:t>A: Core Courses 25-30 ECTS</a:t>
            </a:r>
          </a:p>
        </p:txBody>
      </p:sp>
      <p:sp>
        <p:nvSpPr>
          <p:cNvPr id="42" name="AutoShape 25">
            <a:extLst>
              <a:ext uri="{FF2B5EF4-FFF2-40B4-BE49-F238E27FC236}">
                <a16:creationId xmlns:a16="http://schemas.microsoft.com/office/drawing/2014/main" id="{5490A56B-3385-463D-8412-B348790DC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776" y="921113"/>
            <a:ext cx="1224000" cy="4500632"/>
          </a:xfrm>
          <a:prstGeom prst="roundRect">
            <a:avLst>
              <a:gd name="adj" fmla="val 16667"/>
            </a:avLst>
          </a:prstGeom>
          <a:solidFill>
            <a:schemeClr val="accent1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Behavioral Game Theory</a:t>
            </a:r>
          </a:p>
          <a:p>
            <a:pPr>
              <a:spcAft>
                <a:spcPts val="3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Experimental Economics</a:t>
            </a:r>
          </a:p>
          <a:p>
            <a:pPr>
              <a:spcAft>
                <a:spcPts val="3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Methoden der Ökonometrie II </a:t>
            </a:r>
          </a:p>
          <a:p>
            <a:pPr>
              <a:spcAft>
                <a:spcPts val="3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Topics in Applied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Econometrics</a:t>
            </a:r>
            <a:endParaRPr lang="de-DE" sz="105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Multivariate Verfahren/Paneldatenanalyse </a:t>
            </a:r>
          </a:p>
          <a:p>
            <a:pPr>
              <a:spcAft>
                <a:spcPts val="3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Fundamentals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of Business Analytics</a:t>
            </a:r>
          </a:p>
          <a:p>
            <a:pPr>
              <a:spcAft>
                <a:spcPts val="3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Seminar Applied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Statistics</a:t>
            </a:r>
            <a:endParaRPr lang="de-DE" sz="105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Advanced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Data Analytics</a:t>
            </a:r>
          </a:p>
          <a:p>
            <a:pPr>
              <a:spcAft>
                <a:spcPts val="3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Computational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Statistics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– Regression and Learning in R</a:t>
            </a:r>
          </a:p>
          <a:p>
            <a:pPr>
              <a:spcAft>
                <a:spcPts val="3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Lectures in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Advanced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Methods 1 + 2</a:t>
            </a:r>
          </a:p>
          <a:p>
            <a:pPr>
              <a:spcAft>
                <a:spcPts val="300"/>
              </a:spcAft>
            </a:pPr>
            <a:endParaRPr lang="de-DE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2" name="Gerade Verbindung 27">
            <a:extLst>
              <a:ext uri="{FF2B5EF4-FFF2-40B4-BE49-F238E27FC236}">
                <a16:creationId xmlns:a16="http://schemas.microsoft.com/office/drawing/2014/main" id="{67F7CC81-C7E8-440B-A0CC-3461759B2185}"/>
              </a:ext>
            </a:extLst>
          </p:cNvPr>
          <p:cNvCxnSpPr/>
          <p:nvPr/>
        </p:nvCxnSpPr>
        <p:spPr>
          <a:xfrm>
            <a:off x="155885" y="7188278"/>
            <a:ext cx="871279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utoShape 23">
            <a:extLst>
              <a:ext uri="{FF2B5EF4-FFF2-40B4-BE49-F238E27FC236}">
                <a16:creationId xmlns:a16="http://schemas.microsoft.com/office/drawing/2014/main" id="{D7DE1B83-AA06-4207-9E52-6A6EECF2E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6650" y="921112"/>
            <a:ext cx="1224000" cy="5165651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Evaluation of Development Policies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Economics of Corruption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Population Economics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Behavioral Public Economics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Seminar in Public Economics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Economics of Education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Economics of Crime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Health, Development and Public Policy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Growth, Inequality and Poverty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Seminar in Development Economics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Lectures in Governance, Institutions and Development 1 + 2</a:t>
            </a:r>
          </a:p>
        </p:txBody>
      </p:sp>
      <p:sp>
        <p:nvSpPr>
          <p:cNvPr id="54" name="AutoShape 23">
            <a:extLst>
              <a:ext uri="{FF2B5EF4-FFF2-40B4-BE49-F238E27FC236}">
                <a16:creationId xmlns:a16="http://schemas.microsoft.com/office/drawing/2014/main" id="{C486B5B0-5148-44F7-846E-5DF11285D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253" y="891795"/>
            <a:ext cx="1224000" cy="5749150"/>
          </a:xfrm>
          <a:prstGeom prst="roundRect">
            <a:avLst>
              <a:gd name="adj" fmla="val 13309"/>
            </a:avLst>
          </a:prstGeom>
          <a:solidFill>
            <a:schemeClr val="accent4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Organization Theory and Sustainable Leadership</a:t>
            </a:r>
          </a:p>
          <a:p>
            <a:pPr>
              <a:spcAft>
                <a:spcPts val="300"/>
              </a:spcAft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Organizational and Competitive Strategy</a:t>
            </a:r>
          </a:p>
          <a:p>
            <a:pPr>
              <a:spcAft>
                <a:spcPts val="300"/>
              </a:spcAft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Managing and Leading Strategic Innovation and Change</a:t>
            </a:r>
          </a:p>
          <a:p>
            <a:pPr>
              <a:spcAft>
                <a:spcPts val="300"/>
              </a:spcAft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International Accounting</a:t>
            </a:r>
          </a:p>
          <a:p>
            <a:pPr>
              <a:spcAft>
                <a:spcPts val="300"/>
              </a:spcAft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Reporting of Digital Business Models</a:t>
            </a:r>
          </a:p>
          <a:p>
            <a:pPr>
              <a:spcAft>
                <a:spcPts val="300"/>
              </a:spcAft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Advanced International Accounting</a:t>
            </a:r>
          </a:p>
          <a:p>
            <a:pPr>
              <a:spcAft>
                <a:spcPts val="300"/>
              </a:spcAft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Telecommunications Management </a:t>
            </a:r>
          </a:p>
          <a:p>
            <a:pPr>
              <a:spcAft>
                <a:spcPts val="300"/>
              </a:spcAft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Electronic Markets</a:t>
            </a:r>
          </a:p>
          <a:p>
            <a:pPr>
              <a:spcAft>
                <a:spcPts val="300"/>
              </a:spcAft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Organizational Behavior</a:t>
            </a:r>
          </a:p>
          <a:p>
            <a:pPr>
              <a:spcAft>
                <a:spcPts val="300"/>
              </a:spcAft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Financial Statement Analysis</a:t>
            </a:r>
          </a:p>
          <a:p>
            <a:pPr>
              <a:spcAft>
                <a:spcPts val="300"/>
              </a:spcAft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International Cooperation and Networks</a:t>
            </a:r>
          </a:p>
          <a:p>
            <a:pPr>
              <a:spcAft>
                <a:spcPts val="300"/>
              </a:spcAft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Lectures in Advanced Business Administration</a:t>
            </a:r>
          </a:p>
        </p:txBody>
      </p:sp>
      <p:sp>
        <p:nvSpPr>
          <p:cNvPr id="55" name="AutoShape 23">
            <a:extLst>
              <a:ext uri="{FF2B5EF4-FFF2-40B4-BE49-F238E27FC236}">
                <a16:creationId xmlns:a16="http://schemas.microsoft.com/office/drawing/2014/main" id="{D49C511A-52C5-455B-9FBF-49048C3D8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243" y="921113"/>
            <a:ext cx="1224000" cy="4796196"/>
          </a:xfrm>
          <a:prstGeom prst="roundRect">
            <a:avLst>
              <a:gd name="adj" fmla="val 13309"/>
            </a:avLst>
          </a:prstGeom>
          <a:solidFill>
            <a:schemeClr val="accent2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Advanced International Trade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The Empirics of International Trade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Recent Topics in International Trade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International Monetary Economics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Seminar Advanced Macroeconomics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Neue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Standorttheorien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Advanced Corporate Finance 1 + 2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Seminar Advanced Corp. Finance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Lectures in Advanced International Economics 1 + 2 </a:t>
            </a:r>
          </a:p>
        </p:txBody>
      </p:sp>
      <p:sp>
        <p:nvSpPr>
          <p:cNvPr id="56" name="AutoShape 23">
            <a:extLst>
              <a:ext uri="{FF2B5EF4-FFF2-40B4-BE49-F238E27FC236}">
                <a16:creationId xmlns:a16="http://schemas.microsoft.com/office/drawing/2014/main" id="{E8EE068D-7E1D-48BD-AA37-F7A44C171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824" y="891795"/>
            <a:ext cx="900000" cy="1371114"/>
          </a:xfrm>
          <a:prstGeom prst="roundRect">
            <a:avLst>
              <a:gd name="adj" fmla="val 13309"/>
            </a:avLst>
          </a:prstGeom>
          <a:solidFill>
            <a:schemeClr val="accent5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English</a:t>
            </a:r>
          </a:p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French</a:t>
            </a:r>
          </a:p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Spanish</a:t>
            </a:r>
          </a:p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Further languages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15">
                <a:extLst>
                  <a:ext uri="{FF2B5EF4-FFF2-40B4-BE49-F238E27FC236}">
                    <a16:creationId xmlns:a16="http://schemas.microsoft.com/office/drawing/2014/main" id="{CE4EFD79-27C3-4E56-A843-2FF6E51C3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6535" y="261330"/>
                <a:ext cx="1224136" cy="491922"/>
              </a:xfrm>
              <a:prstGeom prst="roundRect">
                <a:avLst/>
              </a:prstGeom>
              <a:solidFill>
                <a:schemeClr val="accent1">
                  <a:alpha val="8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36000" tIns="36000" rIns="36000" bIns="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1000"/>
                  </a:spcAft>
                </a:pPr>
                <a:r>
                  <a:rPr lang="de-DE" sz="1200" dirty="0">
                    <a:latin typeface="Arial" pitchFamily="34" charset="0"/>
                    <a:cs typeface="Arial" pitchFamily="34" charset="0"/>
                  </a:rPr>
                  <a:t>B: Adv. Methods </a:t>
                </a:r>
                <a14:m>
                  <m:oMath xmlns:m="http://schemas.openxmlformats.org/officeDocument/2006/math">
                    <m:r>
                      <a:rPr lang="de-DE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≥</m:t>
                    </m:r>
                  </m:oMath>
                </a14:m>
                <a:r>
                  <a:rPr lang="de-DE" sz="1200" dirty="0">
                    <a:latin typeface="Arial" pitchFamily="34" charset="0"/>
                    <a:cs typeface="Arial" pitchFamily="34" charset="0"/>
                  </a:rPr>
                  <a:t> 10 ECTS</a:t>
                </a:r>
              </a:p>
            </p:txBody>
          </p:sp>
        </mc:Choice>
        <mc:Fallback xmlns="">
          <p:sp>
            <p:nvSpPr>
              <p:cNvPr id="57" name="Rectangle 15">
                <a:extLst>
                  <a:ext uri="{FF2B5EF4-FFF2-40B4-BE49-F238E27FC236}">
                    <a16:creationId xmlns:a16="http://schemas.microsoft.com/office/drawing/2014/main" id="{CE4EFD79-27C3-4E56-A843-2FF6E51C35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6535" y="261330"/>
                <a:ext cx="1224136" cy="491922"/>
              </a:xfrm>
              <a:prstGeom prst="roundRect">
                <a:avLst/>
              </a:prstGeom>
              <a:blipFill>
                <a:blip r:embed="rId2"/>
                <a:stretch>
                  <a:fillRect l="-1961" r="-4412" b="-1190"/>
                </a:stretch>
              </a:blipFill>
              <a:ln w="190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15">
                <a:extLst>
                  <a:ext uri="{FF2B5EF4-FFF2-40B4-BE49-F238E27FC236}">
                    <a16:creationId xmlns:a16="http://schemas.microsoft.com/office/drawing/2014/main" id="{0DB6146D-BBF1-450D-B410-883A95775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8300" y="262670"/>
                <a:ext cx="1224000" cy="490581"/>
              </a:xfrm>
              <a:prstGeom prst="roundRect">
                <a:avLst/>
              </a:prstGeom>
              <a:solidFill>
                <a:schemeClr val="accent2">
                  <a:alpha val="8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36000" tIns="36000" rIns="36000" bIns="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000"/>
                  </a:spcAft>
                </a:pPr>
                <a:r>
                  <a:rPr lang="de-DE" sz="1200" dirty="0">
                    <a:latin typeface="Arial" pitchFamily="34" charset="0"/>
                    <a:cs typeface="Arial" pitchFamily="34" charset="0"/>
                  </a:rPr>
                  <a:t>C: Global Econ. </a:t>
                </a:r>
                <a14:m>
                  <m:oMath xmlns:m="http://schemas.openxmlformats.org/officeDocument/2006/math">
                    <m:r>
                      <a:rPr lang="de-DE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≥</m:t>
                    </m:r>
                  </m:oMath>
                </a14:m>
                <a:r>
                  <a:rPr lang="de-DE" sz="1200" dirty="0">
                    <a:latin typeface="Arial" pitchFamily="34" charset="0"/>
                    <a:cs typeface="Arial" pitchFamily="34" charset="0"/>
                  </a:rPr>
                  <a:t> 10 ECTS</a:t>
                </a:r>
              </a:p>
            </p:txBody>
          </p:sp>
        </mc:Choice>
        <mc:Fallback xmlns="">
          <p:sp>
            <p:nvSpPr>
              <p:cNvPr id="58" name="Rectangle 15">
                <a:extLst>
                  <a:ext uri="{FF2B5EF4-FFF2-40B4-BE49-F238E27FC236}">
                    <a16:creationId xmlns:a16="http://schemas.microsoft.com/office/drawing/2014/main" id="{0DB6146D-BBF1-450D-B410-883A95775D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8300" y="262670"/>
                <a:ext cx="1224000" cy="490581"/>
              </a:xfrm>
              <a:prstGeom prst="roundRect">
                <a:avLst/>
              </a:prstGeom>
              <a:blipFill>
                <a:blip r:embed="rId3"/>
                <a:stretch>
                  <a:fillRect l="-2451" r="-1961" b="-1190"/>
                </a:stretch>
              </a:blipFill>
              <a:ln w="190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15">
                <a:extLst>
                  <a:ext uri="{FF2B5EF4-FFF2-40B4-BE49-F238E27FC236}">
                    <a16:creationId xmlns:a16="http://schemas.microsoft.com/office/drawing/2014/main" id="{547574B5-30FB-4900-875F-C264278A7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929" y="261329"/>
                <a:ext cx="1224000" cy="490581"/>
              </a:xfrm>
              <a:prstGeom prst="roundRect">
                <a:avLst/>
              </a:prstGeom>
              <a:solidFill>
                <a:schemeClr val="accent3">
                  <a:alpha val="8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36000" tIns="36000" rIns="36000" bIns="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de-DE" sz="1200" dirty="0">
                    <a:latin typeface="Arial" pitchFamily="34" charset="0"/>
                    <a:cs typeface="Arial" pitchFamily="34" charset="0"/>
                  </a:rPr>
                  <a:t>D: </a:t>
                </a:r>
                <a:r>
                  <a:rPr lang="de-DE" sz="1200" dirty="0" err="1">
                    <a:latin typeface="Arial" pitchFamily="34" charset="0"/>
                    <a:cs typeface="Arial" pitchFamily="34" charset="0"/>
                  </a:rPr>
                  <a:t>Gov</a:t>
                </a:r>
                <a:r>
                  <a:rPr lang="de-DE" sz="1200" dirty="0">
                    <a:latin typeface="Arial" pitchFamily="34" charset="0"/>
                    <a:cs typeface="Arial" pitchFamily="34" charset="0"/>
                  </a:rPr>
                  <a:t> &amp; </a:t>
                </a:r>
                <a:r>
                  <a:rPr lang="de-DE" sz="1200" dirty="0" err="1">
                    <a:latin typeface="Arial" pitchFamily="34" charset="0"/>
                    <a:cs typeface="Arial" pitchFamily="34" charset="0"/>
                  </a:rPr>
                  <a:t>Dev</a:t>
                </a:r>
                <a:r>
                  <a:rPr lang="de-DE" sz="1200" dirty="0">
                    <a:latin typeface="Arial" pitchFamily="34" charset="0"/>
                    <a:cs typeface="Arial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de-DE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≥</m:t>
                    </m:r>
                  </m:oMath>
                </a14:m>
                <a:r>
                  <a:rPr lang="de-DE" sz="1200" dirty="0">
                    <a:latin typeface="Arial" pitchFamily="34" charset="0"/>
                    <a:cs typeface="Arial" pitchFamily="34" charset="0"/>
                  </a:rPr>
                  <a:t> 10 ECTS </a:t>
                </a:r>
              </a:p>
            </p:txBody>
          </p:sp>
        </mc:Choice>
        <mc:Fallback xmlns="">
          <p:sp>
            <p:nvSpPr>
              <p:cNvPr id="59" name="Rectangle 15">
                <a:extLst>
                  <a:ext uri="{FF2B5EF4-FFF2-40B4-BE49-F238E27FC236}">
                    <a16:creationId xmlns:a16="http://schemas.microsoft.com/office/drawing/2014/main" id="{547574B5-30FB-4900-875F-C264278A7C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9929" y="261329"/>
                <a:ext cx="1224000" cy="490581"/>
              </a:xfrm>
              <a:prstGeom prst="roundRect">
                <a:avLst/>
              </a:prstGeom>
              <a:blipFill>
                <a:blip r:embed="rId4"/>
                <a:stretch>
                  <a:fillRect b="-2410"/>
                </a:stretch>
              </a:blipFill>
              <a:ln w="190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15">
                <a:extLst>
                  <a:ext uri="{FF2B5EF4-FFF2-40B4-BE49-F238E27FC236}">
                    <a16:creationId xmlns:a16="http://schemas.microsoft.com/office/drawing/2014/main" id="{058D467C-5309-4AD5-A475-02CFD210F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5253" y="262670"/>
                <a:ext cx="1224000" cy="489239"/>
              </a:xfrm>
              <a:prstGeom prst="round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36000" tIns="36000" rIns="36000" bIns="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spcAft>
                    <a:spcPts val="1000"/>
                  </a:spcAft>
                </a:pPr>
                <a:r>
                  <a:rPr lang="de-DE" sz="1200" dirty="0">
                    <a:latin typeface="Arial" pitchFamily="34" charset="0"/>
                    <a:cs typeface="Arial" pitchFamily="34" charset="0"/>
                  </a:rPr>
                  <a:t>E: Business      </a:t>
                </a:r>
                <a14:m>
                  <m:oMath xmlns:m="http://schemas.openxmlformats.org/officeDocument/2006/math">
                    <m:r>
                      <a:rPr lang="de-DE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≤</m:t>
                    </m:r>
                  </m:oMath>
                </a14:m>
                <a:r>
                  <a:rPr lang="de-DE" sz="1200" dirty="0">
                    <a:latin typeface="Arial" pitchFamily="34" charset="0"/>
                    <a:cs typeface="Arial" pitchFamily="34" charset="0"/>
                  </a:rPr>
                  <a:t> 20 ECTS</a:t>
                </a:r>
              </a:p>
            </p:txBody>
          </p:sp>
        </mc:Choice>
        <mc:Fallback xmlns="">
          <p:sp>
            <p:nvSpPr>
              <p:cNvPr id="60" name="Rectangle 15">
                <a:extLst>
                  <a:ext uri="{FF2B5EF4-FFF2-40B4-BE49-F238E27FC236}">
                    <a16:creationId xmlns:a16="http://schemas.microsoft.com/office/drawing/2014/main" id="{058D467C-5309-4AD5-A475-02CFD210FB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5253" y="262670"/>
                <a:ext cx="1224000" cy="489239"/>
              </a:xfrm>
              <a:prstGeom prst="roundRect">
                <a:avLst/>
              </a:prstGeom>
              <a:blipFill>
                <a:blip r:embed="rId5"/>
                <a:stretch>
                  <a:fillRect r="-9852" b="-2410"/>
                </a:stretch>
              </a:blipFill>
              <a:ln w="190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15">
            <a:extLst>
              <a:ext uri="{FF2B5EF4-FFF2-40B4-BE49-F238E27FC236}">
                <a16:creationId xmlns:a16="http://schemas.microsoft.com/office/drawing/2014/main" id="{FD25CC8F-080F-446D-BF6B-BAF90ED5D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662" y="261329"/>
            <a:ext cx="900000" cy="489239"/>
          </a:xfrm>
          <a:prstGeom prst="roundRect">
            <a:avLst/>
          </a:prstGeom>
          <a:solidFill>
            <a:schemeClr val="accent5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de-DE" sz="1200" dirty="0">
                <a:latin typeface="Arial" pitchFamily="34" charset="0"/>
                <a:cs typeface="Arial" pitchFamily="34" charset="0"/>
              </a:rPr>
              <a:t>F: Lan-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guage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id="{14568BB9-9027-4B17-91EE-16DCEB7D5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070" y="261330"/>
            <a:ext cx="900000" cy="489238"/>
          </a:xfrm>
          <a:prstGeom prst="roundRect">
            <a:avLst/>
          </a:prstGeom>
          <a:solidFill>
            <a:schemeClr val="accent6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de-DE" sz="1200" dirty="0">
                <a:latin typeface="Arial" pitchFamily="34" charset="0"/>
                <a:cs typeface="Arial" pitchFamily="34" charset="0"/>
              </a:rPr>
              <a:t>G: Interdisc.</a:t>
            </a:r>
          </a:p>
        </p:txBody>
      </p:sp>
      <p:sp>
        <p:nvSpPr>
          <p:cNvPr id="63" name="AutoShape 23">
            <a:extLst>
              <a:ext uri="{FF2B5EF4-FFF2-40B4-BE49-F238E27FC236}">
                <a16:creationId xmlns:a16="http://schemas.microsoft.com/office/drawing/2014/main" id="{502E89AD-1EA4-4673-8136-48DA065A3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69" y="891795"/>
            <a:ext cx="1223436" cy="3015188"/>
          </a:xfrm>
          <a:prstGeom prst="roundRect">
            <a:avLst>
              <a:gd name="adj" fmla="val 13309"/>
            </a:avLst>
          </a:prstGeom>
          <a:solidFill>
            <a:srgbClr val="65A38B">
              <a:alpha val="80000"/>
            </a:srgb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Advanced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Macroeconomics</a:t>
            </a:r>
            <a:endParaRPr lang="de-DE" sz="105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Advanced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Microeconomics</a:t>
            </a:r>
            <a:endParaRPr lang="de-DE" sz="105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Natural and Field Experiments</a:t>
            </a:r>
          </a:p>
          <a:p>
            <a:pPr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Fundamentals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of International Trade</a:t>
            </a:r>
          </a:p>
          <a:p>
            <a:pPr>
              <a:spcAft>
                <a:spcPts val="10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Methods in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Econometrics</a:t>
            </a:r>
            <a:endParaRPr lang="de-DE" sz="105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Micro Development Economics</a:t>
            </a:r>
          </a:p>
        </p:txBody>
      </p:sp>
      <p:sp>
        <p:nvSpPr>
          <p:cNvPr id="64" name="Rectangle 15">
            <a:extLst>
              <a:ext uri="{FF2B5EF4-FFF2-40B4-BE49-F238E27FC236}">
                <a16:creationId xmlns:a16="http://schemas.microsoft.com/office/drawing/2014/main" id="{D500DE05-FF9B-4527-88A9-7075AB23F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070" y="891794"/>
            <a:ext cx="900000" cy="2230097"/>
          </a:xfrm>
          <a:prstGeom prst="roundRect">
            <a:avLst/>
          </a:prstGeom>
          <a:solidFill>
            <a:schemeClr val="accent6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Interdisci-plinary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speciali-zation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1</a:t>
            </a:r>
          </a:p>
          <a:p>
            <a:pPr lvl="0"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Interdisci-plinary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speciali-zation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2</a:t>
            </a:r>
          </a:p>
          <a:p>
            <a:pPr lvl="0"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Interdisci-plinary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seminar</a:t>
            </a:r>
            <a:endParaRPr lang="de-DE" sz="105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155885" y="3655724"/>
            <a:ext cx="871279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155885" y="2799947"/>
            <a:ext cx="871279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155885" y="1987770"/>
            <a:ext cx="871279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155885" y="1168709"/>
            <a:ext cx="871279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123019" y="385594"/>
            <a:ext cx="299077" cy="720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>
            <a:solidFill>
              <a:srgbClr val="7F7F7F"/>
            </a:solidFill>
            <a:round/>
            <a:headEnd/>
            <a:tailEnd/>
          </a:ln>
          <a:effectLst/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de-DE" sz="11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123019" y="1217130"/>
            <a:ext cx="299077" cy="720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>
            <a:solidFill>
              <a:srgbClr val="7F7F7F"/>
            </a:solidFill>
            <a:round/>
            <a:headEnd/>
            <a:tailEnd/>
          </a:ln>
          <a:effectLst/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de-DE" sz="1800" b="0" i="0" u="none" strike="noStrike" cap="none" normalizeH="0" baseline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123019" y="2036623"/>
            <a:ext cx="299077" cy="720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>
            <a:solidFill>
              <a:srgbClr val="7F7F7F"/>
            </a:solidFill>
            <a:round/>
            <a:headEnd/>
            <a:tailEnd/>
          </a:ln>
          <a:effectLst/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3</a:t>
            </a:r>
            <a:endParaRPr kumimoji="0" lang="de-DE" sz="1800" b="0" i="0" u="none" strike="noStrike" cap="none" normalizeH="0" baseline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123019" y="2854664"/>
            <a:ext cx="299077" cy="720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>
            <a:solidFill>
              <a:srgbClr val="7F7F7F"/>
            </a:solidFill>
            <a:round/>
            <a:headEnd/>
            <a:tailEnd/>
          </a:ln>
          <a:effectLst/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4</a:t>
            </a:r>
            <a:endParaRPr kumimoji="0" lang="de-DE" sz="18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5776384" y="385594"/>
            <a:ext cx="1224000" cy="719996"/>
          </a:xfrm>
          <a:prstGeom prst="roundRect">
            <a:avLst>
              <a:gd name="adj" fmla="val 16667"/>
            </a:avLst>
          </a:prstGeom>
          <a:solidFill>
            <a:schemeClr val="accent1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Behavioral Game Theory</a:t>
            </a:r>
          </a:p>
        </p:txBody>
      </p:sp>
      <p:sp>
        <p:nvSpPr>
          <p:cNvPr id="30" name="Textfeld 38"/>
          <p:cNvSpPr txBox="1"/>
          <p:nvPr/>
        </p:nvSpPr>
        <p:spPr>
          <a:xfrm>
            <a:off x="123019" y="385594"/>
            <a:ext cx="29907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 err="1">
                <a:latin typeface="Arial" pitchFamily="34" charset="0"/>
                <a:cs typeface="Arial" pitchFamily="34" charset="0"/>
              </a:rPr>
              <a:t>WiSe</a:t>
            </a:r>
            <a:endParaRPr lang="de-DE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feld 39"/>
          <p:cNvSpPr txBox="1"/>
          <p:nvPr/>
        </p:nvSpPr>
        <p:spPr>
          <a:xfrm>
            <a:off x="123019" y="2036623"/>
            <a:ext cx="29907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 err="1">
                <a:latin typeface="Arial" pitchFamily="34" charset="0"/>
                <a:cs typeface="Arial" pitchFamily="34" charset="0"/>
              </a:rPr>
              <a:t>WiSe</a:t>
            </a:r>
            <a:endParaRPr lang="de-DE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feld 41"/>
          <p:cNvSpPr txBox="1"/>
          <p:nvPr/>
        </p:nvSpPr>
        <p:spPr>
          <a:xfrm>
            <a:off x="123019" y="1221052"/>
            <a:ext cx="29907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 err="1">
                <a:latin typeface="Arial" pitchFamily="34" charset="0"/>
                <a:cs typeface="Arial" pitchFamily="34" charset="0"/>
              </a:rPr>
              <a:t>SoSe</a:t>
            </a:r>
            <a:endParaRPr lang="de-DE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feld 42"/>
          <p:cNvSpPr txBox="1"/>
          <p:nvPr/>
        </p:nvSpPr>
        <p:spPr>
          <a:xfrm>
            <a:off x="123019" y="2854664"/>
            <a:ext cx="29907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 err="1">
                <a:latin typeface="Arial" pitchFamily="34" charset="0"/>
                <a:cs typeface="Arial" pitchFamily="34" charset="0"/>
              </a:rPr>
              <a:t>SoSe</a:t>
            </a:r>
            <a:endParaRPr lang="de-DE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AutoShape 23"/>
          <p:cNvSpPr>
            <a:spLocks noChangeArrowheads="1"/>
          </p:cNvSpPr>
          <p:nvPr/>
        </p:nvSpPr>
        <p:spPr bwMode="auto">
          <a:xfrm>
            <a:off x="4459191" y="2036623"/>
            <a:ext cx="1224000" cy="719996"/>
          </a:xfrm>
          <a:prstGeom prst="roundRect">
            <a:avLst>
              <a:gd name="adj" fmla="val 13309"/>
            </a:avLst>
          </a:prstGeom>
          <a:solidFill>
            <a:schemeClr val="accent2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Advanced Corporate </a:t>
            </a:r>
            <a:r>
              <a:rPr lang="en-US" sz="1050">
                <a:latin typeface="Arial" pitchFamily="34" charset="0"/>
                <a:cs typeface="Arial" pitchFamily="34" charset="0"/>
              </a:rPr>
              <a:t>Finance 2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AutoShape 23"/>
          <p:cNvSpPr>
            <a:spLocks noChangeArrowheads="1"/>
          </p:cNvSpPr>
          <p:nvPr/>
        </p:nvSpPr>
        <p:spPr bwMode="auto">
          <a:xfrm>
            <a:off x="1830924" y="1221052"/>
            <a:ext cx="1224000" cy="682508"/>
          </a:xfrm>
          <a:prstGeom prst="roundRect">
            <a:avLst>
              <a:gd name="adj" fmla="val 13309"/>
            </a:avLst>
          </a:prstGeom>
          <a:solidFill>
            <a:schemeClr val="accent2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Advanced International Trade</a:t>
            </a:r>
          </a:p>
        </p:txBody>
      </p:sp>
      <p:sp>
        <p:nvSpPr>
          <p:cNvPr id="57" name="AutoShape 23">
            <a:extLst>
              <a:ext uri="{FF2B5EF4-FFF2-40B4-BE49-F238E27FC236}">
                <a16:creationId xmlns:a16="http://schemas.microsoft.com/office/drawing/2014/main" id="{C16888A2-F3B3-4B02-B5C1-F0DFF35B3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69" y="385594"/>
            <a:ext cx="1223436" cy="719993"/>
          </a:xfrm>
          <a:prstGeom prst="roundRect">
            <a:avLst>
              <a:gd name="adj" fmla="val 13309"/>
            </a:avLst>
          </a:prstGeom>
          <a:solidFill>
            <a:srgbClr val="65A38B">
              <a:alpha val="80000"/>
            </a:srgb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Advanced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Macroeconomics</a:t>
            </a:r>
            <a:endParaRPr lang="de-DE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AutoShape 23">
            <a:extLst>
              <a:ext uri="{FF2B5EF4-FFF2-40B4-BE49-F238E27FC236}">
                <a16:creationId xmlns:a16="http://schemas.microsoft.com/office/drawing/2014/main" id="{62B5F970-F348-4DEC-B257-E39AE77F4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924" y="385594"/>
            <a:ext cx="1223436" cy="698513"/>
          </a:xfrm>
          <a:prstGeom prst="roundRect">
            <a:avLst>
              <a:gd name="adj" fmla="val 13309"/>
            </a:avLst>
          </a:prstGeom>
          <a:solidFill>
            <a:srgbClr val="65A38B">
              <a:alpha val="80000"/>
            </a:srgb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Advanced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Microeconomics</a:t>
            </a:r>
            <a:endParaRPr lang="de-DE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AutoShape 23">
            <a:extLst>
              <a:ext uri="{FF2B5EF4-FFF2-40B4-BE49-F238E27FC236}">
                <a16:creationId xmlns:a16="http://schemas.microsoft.com/office/drawing/2014/main" id="{AD68D0FA-EAF2-425C-9AC1-9E9B179BB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175" y="385594"/>
            <a:ext cx="1223436" cy="682513"/>
          </a:xfrm>
          <a:prstGeom prst="roundRect">
            <a:avLst>
              <a:gd name="adj" fmla="val 13309"/>
            </a:avLst>
          </a:prstGeom>
          <a:solidFill>
            <a:srgbClr val="65A38B">
              <a:alpha val="80000"/>
            </a:srgb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Natural and Field Experiments</a:t>
            </a:r>
          </a:p>
        </p:txBody>
      </p:sp>
      <p:sp>
        <p:nvSpPr>
          <p:cNvPr id="61" name="AutoShape 23">
            <a:extLst>
              <a:ext uri="{FF2B5EF4-FFF2-40B4-BE49-F238E27FC236}">
                <a16:creationId xmlns:a16="http://schemas.microsoft.com/office/drawing/2014/main" id="{55DF265B-19A1-4EC6-90DD-3B2E4666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191" y="385594"/>
            <a:ext cx="1223436" cy="682514"/>
          </a:xfrm>
          <a:prstGeom prst="roundRect">
            <a:avLst>
              <a:gd name="adj" fmla="val 13309"/>
            </a:avLst>
          </a:prstGeom>
          <a:solidFill>
            <a:srgbClr val="65A38B">
              <a:alpha val="80000"/>
            </a:srgb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Fundamentals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of International Trade</a:t>
            </a: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5DCD601D-9131-4779-84CA-CF8EB0605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69" y="2036623"/>
            <a:ext cx="1223436" cy="682514"/>
          </a:xfrm>
          <a:prstGeom prst="roundRect">
            <a:avLst>
              <a:gd name="adj" fmla="val 13309"/>
            </a:avLst>
          </a:prstGeom>
          <a:solidFill>
            <a:srgbClr val="65A38B">
              <a:alpha val="80000"/>
            </a:srgb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Methods in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Econometrics</a:t>
            </a:r>
            <a:endParaRPr lang="de-DE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AutoShape 25">
            <a:extLst>
              <a:ext uri="{FF2B5EF4-FFF2-40B4-BE49-F238E27FC236}">
                <a16:creationId xmlns:a16="http://schemas.microsoft.com/office/drawing/2014/main" id="{F3AE0571-8FFC-4370-9853-657248D04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4977" y="385594"/>
            <a:ext cx="1224000" cy="717572"/>
          </a:xfrm>
          <a:prstGeom prst="roundRect">
            <a:avLst>
              <a:gd name="adj" fmla="val 16667"/>
            </a:avLst>
          </a:prstGeom>
          <a:solidFill>
            <a:schemeClr val="accent1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Fundamentals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of Business Analytics</a:t>
            </a:r>
          </a:p>
        </p:txBody>
      </p:sp>
      <p:sp>
        <p:nvSpPr>
          <p:cNvPr id="67" name="AutoShape 23">
            <a:extLst>
              <a:ext uri="{FF2B5EF4-FFF2-40B4-BE49-F238E27FC236}">
                <a16:creationId xmlns:a16="http://schemas.microsoft.com/office/drawing/2014/main" id="{E6A6174E-A4C2-4A1C-AFD5-531BF7C73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175" y="1221052"/>
            <a:ext cx="1224000" cy="681894"/>
          </a:xfrm>
          <a:prstGeom prst="roundRect">
            <a:avLst>
              <a:gd name="adj" fmla="val 13309"/>
            </a:avLst>
          </a:prstGeom>
          <a:solidFill>
            <a:schemeClr val="accent2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The Empirics of International Trade</a:t>
            </a:r>
          </a:p>
        </p:txBody>
      </p:sp>
      <p:sp>
        <p:nvSpPr>
          <p:cNvPr id="69" name="AutoShape 25">
            <a:extLst>
              <a:ext uri="{FF2B5EF4-FFF2-40B4-BE49-F238E27FC236}">
                <a16:creationId xmlns:a16="http://schemas.microsoft.com/office/drawing/2014/main" id="{A53FE04F-54FC-4E4A-9E1F-AA2F61B03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69" y="1248017"/>
            <a:ext cx="1224000" cy="690773"/>
          </a:xfrm>
          <a:prstGeom prst="roundRect">
            <a:avLst>
              <a:gd name="adj" fmla="val 16667"/>
            </a:avLst>
          </a:prstGeom>
          <a:solidFill>
            <a:schemeClr val="accent1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Computational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Statistics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– Regression and Learning in R</a:t>
            </a:r>
          </a:p>
        </p:txBody>
      </p:sp>
      <p:sp>
        <p:nvSpPr>
          <p:cNvPr id="70" name="AutoShape 25">
            <a:extLst>
              <a:ext uri="{FF2B5EF4-FFF2-40B4-BE49-F238E27FC236}">
                <a16:creationId xmlns:a16="http://schemas.microsoft.com/office/drawing/2014/main" id="{CBCA87BF-FDA4-402A-BC16-899716910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924" y="2036623"/>
            <a:ext cx="1224000" cy="689215"/>
          </a:xfrm>
          <a:prstGeom prst="roundRect">
            <a:avLst>
              <a:gd name="adj" fmla="val 16667"/>
            </a:avLst>
          </a:prstGeom>
          <a:solidFill>
            <a:schemeClr val="accent1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Advanced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Data Analytics</a:t>
            </a:r>
          </a:p>
        </p:txBody>
      </p:sp>
      <p:sp>
        <p:nvSpPr>
          <p:cNvPr id="71" name="AutoShape 23">
            <a:extLst>
              <a:ext uri="{FF2B5EF4-FFF2-40B4-BE49-F238E27FC236}">
                <a16:creationId xmlns:a16="http://schemas.microsoft.com/office/drawing/2014/main" id="{75DF8296-F033-40C8-B511-653FA2E40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191" y="1221052"/>
            <a:ext cx="1224000" cy="677885"/>
          </a:xfrm>
          <a:prstGeom prst="roundRect">
            <a:avLst>
              <a:gd name="adj" fmla="val 13309"/>
            </a:avLst>
          </a:prstGeom>
          <a:solidFill>
            <a:schemeClr val="accent2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International Monetary Economics</a:t>
            </a:r>
          </a:p>
        </p:txBody>
      </p:sp>
      <p:sp>
        <p:nvSpPr>
          <p:cNvPr id="72" name="AutoShape 23">
            <a:extLst>
              <a:ext uri="{FF2B5EF4-FFF2-40B4-BE49-F238E27FC236}">
                <a16:creationId xmlns:a16="http://schemas.microsoft.com/office/drawing/2014/main" id="{78423CC7-587B-40BE-A535-98981674E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384" y="1221052"/>
            <a:ext cx="1224000" cy="688694"/>
          </a:xfrm>
          <a:prstGeom prst="roundRect">
            <a:avLst>
              <a:gd name="adj" fmla="val 13309"/>
            </a:avLst>
          </a:prstGeom>
          <a:solidFill>
            <a:schemeClr val="accent2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Seminar Advanced Macroeconomics</a:t>
            </a:r>
          </a:p>
        </p:txBody>
      </p:sp>
      <p:sp>
        <p:nvSpPr>
          <p:cNvPr id="73" name="AutoShape 23">
            <a:extLst>
              <a:ext uri="{FF2B5EF4-FFF2-40B4-BE49-F238E27FC236}">
                <a16:creationId xmlns:a16="http://schemas.microsoft.com/office/drawing/2014/main" id="{EEAFD427-F8B4-4B06-A730-C0CECE588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4977" y="1221052"/>
            <a:ext cx="1224000" cy="677885"/>
          </a:xfrm>
          <a:prstGeom prst="roundRect">
            <a:avLst>
              <a:gd name="adj" fmla="val 13309"/>
            </a:avLst>
          </a:prstGeom>
          <a:solidFill>
            <a:schemeClr val="accent2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Advanced Corporate Finance 1</a:t>
            </a:r>
          </a:p>
        </p:txBody>
      </p:sp>
      <p:sp>
        <p:nvSpPr>
          <p:cNvPr id="74" name="AutoShape 23">
            <a:extLst>
              <a:ext uri="{FF2B5EF4-FFF2-40B4-BE49-F238E27FC236}">
                <a16:creationId xmlns:a16="http://schemas.microsoft.com/office/drawing/2014/main" id="{69E52D11-E089-439E-BF41-730934D2F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175" y="2036623"/>
            <a:ext cx="1224000" cy="709394"/>
          </a:xfrm>
          <a:prstGeom prst="roundRect">
            <a:avLst>
              <a:gd name="adj" fmla="val 13309"/>
            </a:avLst>
          </a:prstGeom>
          <a:solidFill>
            <a:schemeClr val="accent2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>
                <a:latin typeface="Arial" pitchFamily="34" charset="0"/>
                <a:cs typeface="Arial" pitchFamily="34" charset="0"/>
              </a:rPr>
              <a:t>Seminar Advanced Corp. Finance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AutoShape 23">
            <a:extLst>
              <a:ext uri="{FF2B5EF4-FFF2-40B4-BE49-F238E27FC236}">
                <a16:creationId xmlns:a16="http://schemas.microsoft.com/office/drawing/2014/main" id="{98256376-EFE2-4C14-AD30-134B63E67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384" y="2036623"/>
            <a:ext cx="1224000" cy="707485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Behavioral </a:t>
            </a:r>
            <a:r>
              <a:rPr lang="en-US" sz="1050">
                <a:latin typeface="Arial" pitchFamily="34" charset="0"/>
                <a:cs typeface="Arial" pitchFamily="34" charset="0"/>
              </a:rPr>
              <a:t>Public Economics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AutoShape 23">
            <a:extLst>
              <a:ext uri="{FF2B5EF4-FFF2-40B4-BE49-F238E27FC236}">
                <a16:creationId xmlns:a16="http://schemas.microsoft.com/office/drawing/2014/main" id="{C0A98B2F-F7C4-411B-86BB-F579D6C6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69" y="2854664"/>
            <a:ext cx="1224000" cy="709389"/>
          </a:xfrm>
          <a:prstGeom prst="roundRect">
            <a:avLst>
              <a:gd name="adj" fmla="val 13309"/>
            </a:avLst>
          </a:prstGeom>
          <a:solidFill>
            <a:schemeClr val="accent2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Recent Topics in International Trade</a:t>
            </a:r>
          </a:p>
        </p:txBody>
      </p:sp>
      <p:sp>
        <p:nvSpPr>
          <p:cNvPr id="77" name="AutoShape 23">
            <a:extLst>
              <a:ext uri="{FF2B5EF4-FFF2-40B4-BE49-F238E27FC236}">
                <a16:creationId xmlns:a16="http://schemas.microsoft.com/office/drawing/2014/main" id="{506C74B3-6376-40C9-A6D1-3169C5345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924" y="2854664"/>
            <a:ext cx="1224000" cy="709389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>
                <a:latin typeface="Arial" pitchFamily="34" charset="0"/>
                <a:cs typeface="Arial" pitchFamily="34" charset="0"/>
              </a:rPr>
              <a:t>Population Economics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AutoShape 23">
            <a:extLst>
              <a:ext uri="{FF2B5EF4-FFF2-40B4-BE49-F238E27FC236}">
                <a16:creationId xmlns:a16="http://schemas.microsoft.com/office/drawing/2014/main" id="{BEE8E91F-1A41-44F4-99A8-C7E9DE83C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016" y="2854664"/>
            <a:ext cx="5178460" cy="709387"/>
          </a:xfrm>
          <a:prstGeom prst="roundRect">
            <a:avLst>
              <a:gd name="adj" fmla="val 13309"/>
            </a:avLst>
          </a:prstGeom>
          <a:solidFill>
            <a:schemeClr val="tx2">
              <a:lumMod val="90000"/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Master Thesis </a:t>
            </a:r>
          </a:p>
        </p:txBody>
      </p:sp>
      <p:sp>
        <p:nvSpPr>
          <p:cNvPr id="36" name="AutoShape 23">
            <a:extLst>
              <a:ext uri="{FF2B5EF4-FFF2-40B4-BE49-F238E27FC236}">
                <a16:creationId xmlns:a16="http://schemas.microsoft.com/office/drawing/2014/main" id="{73355F0A-AD9E-4643-817A-25F61062A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107" y="31947"/>
            <a:ext cx="3849786" cy="324586"/>
          </a:xfrm>
          <a:prstGeom prst="roundRect">
            <a:avLst>
              <a:gd name="adj" fmla="val 13309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Sample curriculum “Global Economics”</a:t>
            </a:r>
          </a:p>
        </p:txBody>
      </p:sp>
      <p:sp>
        <p:nvSpPr>
          <p:cNvPr id="41" name="AutoShape 23">
            <a:extLst>
              <a:ext uri="{FF2B5EF4-FFF2-40B4-BE49-F238E27FC236}">
                <a16:creationId xmlns:a16="http://schemas.microsoft.com/office/drawing/2014/main" id="{11168752-2C38-48B0-A5F2-050D12803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4977" y="2036623"/>
            <a:ext cx="1224000" cy="709389"/>
          </a:xfrm>
          <a:prstGeom prst="roundRect">
            <a:avLst>
              <a:gd name="adj" fmla="val 13309"/>
            </a:avLst>
          </a:prstGeom>
          <a:solidFill>
            <a:schemeClr val="accent2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Lectures in Advanced International Economics 2</a:t>
            </a:r>
          </a:p>
        </p:txBody>
      </p:sp>
    </p:spTree>
    <p:extLst>
      <p:ext uri="{BB962C8B-B14F-4D97-AF65-F5344CB8AC3E}">
        <p14:creationId xmlns:p14="http://schemas.microsoft.com/office/powerpoint/2010/main" val="415977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155885" y="3655724"/>
            <a:ext cx="871279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155885" y="2799947"/>
            <a:ext cx="871279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155885" y="1987770"/>
            <a:ext cx="871279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155885" y="1168709"/>
            <a:ext cx="871279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3150598" y="2036623"/>
            <a:ext cx="1224000" cy="719996"/>
          </a:xfrm>
          <a:prstGeom prst="roundRect">
            <a:avLst>
              <a:gd name="adj" fmla="val 16667"/>
            </a:avLst>
          </a:prstGeom>
          <a:solidFill>
            <a:schemeClr val="accent1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Behavioral Game Theory</a:t>
            </a:r>
          </a:p>
        </p:txBody>
      </p:sp>
      <p:sp>
        <p:nvSpPr>
          <p:cNvPr id="37" name="AutoShape 23"/>
          <p:cNvSpPr>
            <a:spLocks noChangeArrowheads="1"/>
          </p:cNvSpPr>
          <p:nvPr/>
        </p:nvSpPr>
        <p:spPr bwMode="auto">
          <a:xfrm>
            <a:off x="511271" y="2849359"/>
            <a:ext cx="1224000" cy="719996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50">
                <a:latin typeface="Arial" pitchFamily="34" charset="0"/>
                <a:cs typeface="Arial" pitchFamily="34" charset="0"/>
              </a:rPr>
              <a:t>Seminar in Public Economics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AutoShape 23">
            <a:extLst>
              <a:ext uri="{FF2B5EF4-FFF2-40B4-BE49-F238E27FC236}">
                <a16:creationId xmlns:a16="http://schemas.microsoft.com/office/drawing/2014/main" id="{62B5F970-F348-4DEC-B257-E39AE77F4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924" y="382490"/>
            <a:ext cx="1223436" cy="698513"/>
          </a:xfrm>
          <a:prstGeom prst="roundRect">
            <a:avLst>
              <a:gd name="adj" fmla="val 13309"/>
            </a:avLst>
          </a:prstGeom>
          <a:solidFill>
            <a:srgbClr val="65A38B">
              <a:alpha val="80000"/>
            </a:srgb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Advanced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Microeconomics</a:t>
            </a:r>
            <a:endParaRPr lang="de-DE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AutoShape 23">
            <a:extLst>
              <a:ext uri="{FF2B5EF4-FFF2-40B4-BE49-F238E27FC236}">
                <a16:creationId xmlns:a16="http://schemas.microsoft.com/office/drawing/2014/main" id="{AD68D0FA-EAF2-425C-9AC1-9E9B179BB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175" y="382490"/>
            <a:ext cx="1223436" cy="682513"/>
          </a:xfrm>
          <a:prstGeom prst="roundRect">
            <a:avLst>
              <a:gd name="adj" fmla="val 13309"/>
            </a:avLst>
          </a:prstGeom>
          <a:solidFill>
            <a:srgbClr val="65A38B">
              <a:alpha val="80000"/>
            </a:srgb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Natural and Field Experiments</a:t>
            </a:r>
          </a:p>
        </p:txBody>
      </p:sp>
      <p:sp>
        <p:nvSpPr>
          <p:cNvPr id="61" name="AutoShape 23">
            <a:extLst>
              <a:ext uri="{FF2B5EF4-FFF2-40B4-BE49-F238E27FC236}">
                <a16:creationId xmlns:a16="http://schemas.microsoft.com/office/drawing/2014/main" id="{55DF265B-19A1-4EC6-90DD-3B2E4666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191" y="382490"/>
            <a:ext cx="1223436" cy="682514"/>
          </a:xfrm>
          <a:prstGeom prst="roundRect">
            <a:avLst>
              <a:gd name="adj" fmla="val 13309"/>
            </a:avLst>
          </a:prstGeom>
          <a:solidFill>
            <a:srgbClr val="65A38B">
              <a:alpha val="80000"/>
            </a:srgb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Methods in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Econometrics</a:t>
            </a:r>
            <a:endParaRPr lang="de-DE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AutoShape 25">
            <a:extLst>
              <a:ext uri="{FF2B5EF4-FFF2-40B4-BE49-F238E27FC236}">
                <a16:creationId xmlns:a16="http://schemas.microsoft.com/office/drawing/2014/main" id="{CBCA87BF-FDA4-402A-BC16-899716910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924" y="2036623"/>
            <a:ext cx="1224000" cy="689215"/>
          </a:xfrm>
          <a:prstGeom prst="roundRect">
            <a:avLst>
              <a:gd name="adj" fmla="val 16667"/>
            </a:avLst>
          </a:prstGeom>
          <a:solidFill>
            <a:schemeClr val="accent1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Advanced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Data Analytics</a:t>
            </a:r>
          </a:p>
        </p:txBody>
      </p:sp>
      <p:sp>
        <p:nvSpPr>
          <p:cNvPr id="76" name="AutoShape 23">
            <a:extLst>
              <a:ext uri="{FF2B5EF4-FFF2-40B4-BE49-F238E27FC236}">
                <a16:creationId xmlns:a16="http://schemas.microsoft.com/office/drawing/2014/main" id="{C0A98B2F-F7C4-411B-86BB-F579D6C6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511" y="2036623"/>
            <a:ext cx="1224000" cy="709389"/>
          </a:xfrm>
          <a:prstGeom prst="roundRect">
            <a:avLst>
              <a:gd name="adj" fmla="val 13309"/>
            </a:avLst>
          </a:prstGeom>
          <a:solidFill>
            <a:schemeClr val="accent2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50">
                <a:latin typeface="Arial" pitchFamily="34" charset="0"/>
                <a:cs typeface="Arial" pitchFamily="34" charset="0"/>
              </a:rPr>
              <a:t>Lectures in Advanced International Economics 1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AutoShape 23">
            <a:extLst>
              <a:ext uri="{FF2B5EF4-FFF2-40B4-BE49-F238E27FC236}">
                <a16:creationId xmlns:a16="http://schemas.microsoft.com/office/drawing/2014/main" id="{506C74B3-6376-40C9-A6D1-3169C5345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924" y="2849359"/>
            <a:ext cx="1224000" cy="709389"/>
          </a:xfrm>
          <a:prstGeom prst="roundRect">
            <a:avLst>
              <a:gd name="adj" fmla="val 13309"/>
            </a:avLst>
          </a:prstGeom>
          <a:solidFill>
            <a:schemeClr val="accent2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International Monetary Economics</a:t>
            </a:r>
          </a:p>
        </p:txBody>
      </p:sp>
      <p:sp>
        <p:nvSpPr>
          <p:cNvPr id="78" name="AutoShape 23">
            <a:extLst>
              <a:ext uri="{FF2B5EF4-FFF2-40B4-BE49-F238E27FC236}">
                <a16:creationId xmlns:a16="http://schemas.microsoft.com/office/drawing/2014/main" id="{BEE8E91F-1A41-44F4-99A8-C7E9DE83C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175" y="2849359"/>
            <a:ext cx="5163802" cy="709387"/>
          </a:xfrm>
          <a:prstGeom prst="roundRect">
            <a:avLst>
              <a:gd name="adj" fmla="val 13309"/>
            </a:avLst>
          </a:prstGeom>
          <a:solidFill>
            <a:schemeClr val="tx2">
              <a:lumMod val="90000"/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Master Thesis </a:t>
            </a:r>
          </a:p>
        </p:txBody>
      </p:sp>
      <p:sp>
        <p:nvSpPr>
          <p:cNvPr id="81" name="AutoShape 23">
            <a:extLst>
              <a:ext uri="{FF2B5EF4-FFF2-40B4-BE49-F238E27FC236}">
                <a16:creationId xmlns:a16="http://schemas.microsoft.com/office/drawing/2014/main" id="{666587AE-276D-42A1-9DAA-8D732E9A3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69" y="2036623"/>
            <a:ext cx="1223436" cy="719993"/>
          </a:xfrm>
          <a:prstGeom prst="roundRect">
            <a:avLst>
              <a:gd name="adj" fmla="val 13309"/>
            </a:avLst>
          </a:prstGeom>
          <a:solidFill>
            <a:srgbClr val="65A38B">
              <a:alpha val="80000"/>
            </a:srgb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 err="1">
                <a:latin typeface="Arial" pitchFamily="34" charset="0"/>
                <a:cs typeface="Arial" pitchFamily="34" charset="0"/>
              </a:rPr>
              <a:t>Fundamentals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of International Trade</a:t>
            </a:r>
          </a:p>
        </p:txBody>
      </p:sp>
      <p:sp>
        <p:nvSpPr>
          <p:cNvPr id="82" name="AutoShape 23">
            <a:extLst>
              <a:ext uri="{FF2B5EF4-FFF2-40B4-BE49-F238E27FC236}">
                <a16:creationId xmlns:a16="http://schemas.microsoft.com/office/drawing/2014/main" id="{E3957CDE-B410-4ECB-AF79-84DAE7670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35" y="382490"/>
            <a:ext cx="1223436" cy="682514"/>
          </a:xfrm>
          <a:prstGeom prst="roundRect">
            <a:avLst>
              <a:gd name="adj" fmla="val 13309"/>
            </a:avLst>
          </a:prstGeom>
          <a:solidFill>
            <a:srgbClr val="65A38B">
              <a:alpha val="80000"/>
            </a:srgb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Micro Development Economics</a:t>
            </a:r>
          </a:p>
        </p:txBody>
      </p:sp>
      <p:sp>
        <p:nvSpPr>
          <p:cNvPr id="83" name="AutoShape 23">
            <a:extLst>
              <a:ext uri="{FF2B5EF4-FFF2-40B4-BE49-F238E27FC236}">
                <a16:creationId xmlns:a16="http://schemas.microsoft.com/office/drawing/2014/main" id="{2F6FAEFB-A2EA-4F4C-8781-508F1E4F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084" y="382490"/>
            <a:ext cx="1224000" cy="709394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Behavioral Public Economics</a:t>
            </a:r>
          </a:p>
        </p:txBody>
      </p:sp>
      <p:sp>
        <p:nvSpPr>
          <p:cNvPr id="84" name="AutoShape 23">
            <a:extLst>
              <a:ext uri="{FF2B5EF4-FFF2-40B4-BE49-F238E27FC236}">
                <a16:creationId xmlns:a16="http://schemas.microsoft.com/office/drawing/2014/main" id="{BDCDB9EE-3064-4325-80C3-245BC40F2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980" y="1217130"/>
            <a:ext cx="1224000" cy="692058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Evaluation of Development Policies</a:t>
            </a:r>
          </a:p>
        </p:txBody>
      </p:sp>
      <p:sp>
        <p:nvSpPr>
          <p:cNvPr id="85" name="AutoShape 23">
            <a:extLst>
              <a:ext uri="{FF2B5EF4-FFF2-40B4-BE49-F238E27FC236}">
                <a16:creationId xmlns:a16="http://schemas.microsoft.com/office/drawing/2014/main" id="{FAAF579F-3AEB-490C-AF97-4BF344A17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386" y="1217130"/>
            <a:ext cx="1224000" cy="692058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Economics of Corruption</a:t>
            </a:r>
          </a:p>
        </p:txBody>
      </p:sp>
      <p:sp>
        <p:nvSpPr>
          <p:cNvPr id="86" name="AutoShape 23">
            <a:extLst>
              <a:ext uri="{FF2B5EF4-FFF2-40B4-BE49-F238E27FC236}">
                <a16:creationId xmlns:a16="http://schemas.microsoft.com/office/drawing/2014/main" id="{EF027FDF-E61F-4ADB-A1EC-ADD9225F0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174" y="1217130"/>
            <a:ext cx="1224000" cy="692058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>
                <a:latin typeface="Arial" pitchFamily="34" charset="0"/>
                <a:cs typeface="Arial" pitchFamily="34" charset="0"/>
              </a:rPr>
              <a:t>Population Economics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AutoShape 23">
            <a:extLst>
              <a:ext uri="{FF2B5EF4-FFF2-40B4-BE49-F238E27FC236}">
                <a16:creationId xmlns:a16="http://schemas.microsoft.com/office/drawing/2014/main" id="{3F1740DC-B228-4EAE-9CBA-6357A8C15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424" y="2036623"/>
            <a:ext cx="1224000" cy="726368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Behavioral Public Economics</a:t>
            </a:r>
          </a:p>
        </p:txBody>
      </p:sp>
      <p:sp>
        <p:nvSpPr>
          <p:cNvPr id="88" name="AutoShape 23">
            <a:extLst>
              <a:ext uri="{FF2B5EF4-FFF2-40B4-BE49-F238E27FC236}">
                <a16:creationId xmlns:a16="http://schemas.microsoft.com/office/drawing/2014/main" id="{593DF22E-DE0E-4E72-AC08-8CD493233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244" y="1217130"/>
            <a:ext cx="1224000" cy="717572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Seminar in  Development Economics</a:t>
            </a:r>
          </a:p>
          <a:p>
            <a:pPr>
              <a:spcAft>
                <a:spcPts val="300"/>
              </a:spcAft>
            </a:pP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AutoShape 23">
            <a:extLst>
              <a:ext uri="{FF2B5EF4-FFF2-40B4-BE49-F238E27FC236}">
                <a16:creationId xmlns:a16="http://schemas.microsoft.com/office/drawing/2014/main" id="{85B1F891-9BED-43B3-A5F0-97F18783E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259" y="382490"/>
            <a:ext cx="1224000" cy="714904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50">
                <a:latin typeface="Arial" pitchFamily="34" charset="0"/>
                <a:cs typeface="Arial" pitchFamily="34" charset="0"/>
              </a:rPr>
              <a:t>Growth, Inequality and Poverty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AutoShape 23">
            <a:extLst>
              <a:ext uri="{FF2B5EF4-FFF2-40B4-BE49-F238E27FC236}">
                <a16:creationId xmlns:a16="http://schemas.microsoft.com/office/drawing/2014/main" id="{911423DB-5600-453A-BAE4-0312679A2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7409" y="1217130"/>
            <a:ext cx="1224000" cy="702044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Health, Development and Public Policy</a:t>
            </a:r>
          </a:p>
        </p:txBody>
      </p:sp>
      <p:sp>
        <p:nvSpPr>
          <p:cNvPr id="100" name="AutoShape 17">
            <a:extLst>
              <a:ext uri="{FF2B5EF4-FFF2-40B4-BE49-F238E27FC236}">
                <a16:creationId xmlns:a16="http://schemas.microsoft.com/office/drawing/2014/main" id="{E088A315-1E8F-4BB3-A31E-AA75971E9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19" y="385594"/>
            <a:ext cx="299077" cy="720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>
            <a:solidFill>
              <a:srgbClr val="7F7F7F"/>
            </a:solidFill>
            <a:round/>
            <a:headEnd/>
            <a:tailEnd/>
          </a:ln>
          <a:effectLst/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de-DE" sz="11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AutoShape 18">
            <a:extLst>
              <a:ext uri="{FF2B5EF4-FFF2-40B4-BE49-F238E27FC236}">
                <a16:creationId xmlns:a16="http://schemas.microsoft.com/office/drawing/2014/main" id="{724815D1-2451-42BD-AF5C-3DAB9970B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19" y="1217130"/>
            <a:ext cx="299077" cy="720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>
            <a:solidFill>
              <a:srgbClr val="7F7F7F"/>
            </a:solidFill>
            <a:round/>
            <a:headEnd/>
            <a:tailEnd/>
          </a:ln>
          <a:effectLst/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de-DE" sz="1800" b="0" i="0" u="none" strike="noStrike" cap="none" normalizeH="0" baseline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AutoShape 19">
            <a:extLst>
              <a:ext uri="{FF2B5EF4-FFF2-40B4-BE49-F238E27FC236}">
                <a16:creationId xmlns:a16="http://schemas.microsoft.com/office/drawing/2014/main" id="{81F8435C-358A-4C45-B76E-A0719E690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19" y="2036623"/>
            <a:ext cx="299077" cy="720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>
            <a:solidFill>
              <a:srgbClr val="7F7F7F"/>
            </a:solidFill>
            <a:round/>
            <a:headEnd/>
            <a:tailEnd/>
          </a:ln>
          <a:effectLst/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3</a:t>
            </a:r>
            <a:endParaRPr kumimoji="0" lang="de-DE" sz="1800" b="0" i="0" u="none" strike="noStrike" cap="none" normalizeH="0" baseline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AutoShape 20">
            <a:extLst>
              <a:ext uri="{FF2B5EF4-FFF2-40B4-BE49-F238E27FC236}">
                <a16:creationId xmlns:a16="http://schemas.microsoft.com/office/drawing/2014/main" id="{3898F6F1-70F0-458E-9ED2-E48A06D65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19" y="2854664"/>
            <a:ext cx="299077" cy="720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>
            <a:solidFill>
              <a:srgbClr val="7F7F7F"/>
            </a:solidFill>
            <a:round/>
            <a:headEnd/>
            <a:tailEnd/>
          </a:ln>
          <a:effectLst/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4</a:t>
            </a:r>
            <a:endParaRPr kumimoji="0" lang="de-DE" sz="18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feld 38">
            <a:extLst>
              <a:ext uri="{FF2B5EF4-FFF2-40B4-BE49-F238E27FC236}">
                <a16:creationId xmlns:a16="http://schemas.microsoft.com/office/drawing/2014/main" id="{7691C19B-7DD5-4D8D-8625-1AE889512408}"/>
              </a:ext>
            </a:extLst>
          </p:cNvPr>
          <p:cNvSpPr txBox="1"/>
          <p:nvPr/>
        </p:nvSpPr>
        <p:spPr>
          <a:xfrm>
            <a:off x="123019" y="385594"/>
            <a:ext cx="29907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 err="1">
                <a:latin typeface="Arial" pitchFamily="34" charset="0"/>
                <a:cs typeface="Arial" pitchFamily="34" charset="0"/>
              </a:rPr>
              <a:t>WiSe</a:t>
            </a:r>
            <a:endParaRPr lang="de-DE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feld 39">
            <a:extLst>
              <a:ext uri="{FF2B5EF4-FFF2-40B4-BE49-F238E27FC236}">
                <a16:creationId xmlns:a16="http://schemas.microsoft.com/office/drawing/2014/main" id="{36A7DAA8-8B3C-4CAF-AE2E-EA2ECAE99444}"/>
              </a:ext>
            </a:extLst>
          </p:cNvPr>
          <p:cNvSpPr txBox="1"/>
          <p:nvPr/>
        </p:nvSpPr>
        <p:spPr>
          <a:xfrm>
            <a:off x="123019" y="2036623"/>
            <a:ext cx="29907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 err="1">
                <a:latin typeface="Arial" pitchFamily="34" charset="0"/>
                <a:cs typeface="Arial" pitchFamily="34" charset="0"/>
              </a:rPr>
              <a:t>WiSe</a:t>
            </a:r>
            <a:endParaRPr lang="de-DE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feld 41">
            <a:extLst>
              <a:ext uri="{FF2B5EF4-FFF2-40B4-BE49-F238E27FC236}">
                <a16:creationId xmlns:a16="http://schemas.microsoft.com/office/drawing/2014/main" id="{772208A7-5AB2-480F-B278-41A6A536E7EC}"/>
              </a:ext>
            </a:extLst>
          </p:cNvPr>
          <p:cNvSpPr txBox="1"/>
          <p:nvPr/>
        </p:nvSpPr>
        <p:spPr>
          <a:xfrm>
            <a:off x="123019" y="1221052"/>
            <a:ext cx="29907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 err="1">
                <a:latin typeface="Arial" pitchFamily="34" charset="0"/>
                <a:cs typeface="Arial" pitchFamily="34" charset="0"/>
              </a:rPr>
              <a:t>SoSe</a:t>
            </a:r>
            <a:endParaRPr lang="de-DE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feld 42">
            <a:extLst>
              <a:ext uri="{FF2B5EF4-FFF2-40B4-BE49-F238E27FC236}">
                <a16:creationId xmlns:a16="http://schemas.microsoft.com/office/drawing/2014/main" id="{BA75291D-02C5-4C8A-B943-D7EAD1720D43}"/>
              </a:ext>
            </a:extLst>
          </p:cNvPr>
          <p:cNvSpPr txBox="1"/>
          <p:nvPr/>
        </p:nvSpPr>
        <p:spPr>
          <a:xfrm>
            <a:off x="123019" y="2854664"/>
            <a:ext cx="29907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 err="1">
                <a:latin typeface="Arial" pitchFamily="34" charset="0"/>
                <a:cs typeface="Arial" pitchFamily="34" charset="0"/>
              </a:rPr>
              <a:t>SoSe</a:t>
            </a:r>
            <a:endParaRPr lang="de-DE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AutoShape 25">
            <a:extLst>
              <a:ext uri="{FF2B5EF4-FFF2-40B4-BE49-F238E27FC236}">
                <a16:creationId xmlns:a16="http://schemas.microsoft.com/office/drawing/2014/main" id="{C228AB00-F18E-46D6-9D83-A9C55AD15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69" y="1248017"/>
            <a:ext cx="1224000" cy="690773"/>
          </a:xfrm>
          <a:prstGeom prst="roundRect">
            <a:avLst>
              <a:gd name="adj" fmla="val 16667"/>
            </a:avLst>
          </a:prstGeom>
          <a:solidFill>
            <a:schemeClr val="accent1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de-DE" sz="1050" dirty="0">
                <a:latin typeface="Arial" pitchFamily="34" charset="0"/>
                <a:cs typeface="Arial" pitchFamily="34" charset="0"/>
              </a:rPr>
              <a:t>Computational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Statistics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– Regression and Learning in R</a:t>
            </a:r>
          </a:p>
        </p:txBody>
      </p:sp>
      <p:sp>
        <p:nvSpPr>
          <p:cNvPr id="39" name="AutoShape 23">
            <a:extLst>
              <a:ext uri="{FF2B5EF4-FFF2-40B4-BE49-F238E27FC236}">
                <a16:creationId xmlns:a16="http://schemas.microsoft.com/office/drawing/2014/main" id="{FCED2806-4047-4C5D-BE1F-B511A204A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107" y="31947"/>
            <a:ext cx="4141620" cy="324586"/>
          </a:xfrm>
          <a:prstGeom prst="roundRect">
            <a:avLst>
              <a:gd name="adj" fmla="val 13309"/>
            </a:avLst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Sample curriculum “Governance &amp; Development”</a:t>
            </a:r>
          </a:p>
        </p:txBody>
      </p:sp>
      <p:sp>
        <p:nvSpPr>
          <p:cNvPr id="40" name="AutoShape 23">
            <a:extLst>
              <a:ext uri="{FF2B5EF4-FFF2-40B4-BE49-F238E27FC236}">
                <a16:creationId xmlns:a16="http://schemas.microsoft.com/office/drawing/2014/main" id="{0671BCFC-35FF-4FB3-9D04-DD960AA3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0476" y="2036623"/>
            <a:ext cx="1224000" cy="707485"/>
          </a:xfrm>
          <a:prstGeom prst="roundRect">
            <a:avLst>
              <a:gd name="adj" fmla="val 13309"/>
            </a:avLst>
          </a:prstGeom>
          <a:solidFill>
            <a:schemeClr val="accent3">
              <a:alpha val="8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Lecture in Governance, Institutions and Development 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27620" y="1893454"/>
            <a:ext cx="3535507" cy="7481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3600" dirty="0"/>
              <a:t>Looking </a:t>
            </a:r>
            <a:r>
              <a:rPr lang="de-DE" sz="3600" dirty="0" err="1"/>
              <a:t>forward</a:t>
            </a:r>
            <a:r>
              <a:rPr lang="de-DE" sz="3600" dirty="0"/>
              <a:t> </a:t>
            </a:r>
            <a:r>
              <a:rPr lang="de-DE" sz="3600" dirty="0" err="1"/>
              <a:t>to</a:t>
            </a:r>
            <a:r>
              <a:rPr lang="de-DE" sz="3600" dirty="0"/>
              <a:t> </a:t>
            </a:r>
            <a:r>
              <a:rPr lang="de-DE" sz="3600" dirty="0" err="1"/>
              <a:t>working</a:t>
            </a:r>
            <a:r>
              <a:rPr lang="de-DE" sz="3600" dirty="0"/>
              <a:t> </a:t>
            </a:r>
            <a:r>
              <a:rPr lang="de-DE" sz="3600" dirty="0" err="1"/>
              <a:t>with</a:t>
            </a:r>
            <a:r>
              <a:rPr lang="de-DE" sz="3600" dirty="0"/>
              <a:t> </a:t>
            </a:r>
            <a:r>
              <a:rPr lang="de-DE" sz="3600" dirty="0" err="1"/>
              <a:t>you</a:t>
            </a:r>
            <a:r>
              <a:rPr lang="de-DE" sz="3600" dirty="0"/>
              <a:t>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D67620-77EE-4E33-9BA5-9F6DA8A54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425" y="0"/>
            <a:ext cx="3864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9D427B8B-DE10-460D-B88D-BD136E624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-2" r="45385" b="770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D96F5DE8-8B19-4553-A617-62BD54C0A38C}"/>
              </a:ext>
            </a:extLst>
          </p:cNvPr>
          <p:cNvGraphicFramePr/>
          <p:nvPr/>
        </p:nvGraphicFramePr>
        <p:xfrm>
          <a:off x="1160505" y="1889345"/>
          <a:ext cx="6910345" cy="4095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A208BC5B-EF7C-4A4F-83D5-89BA92D10597}"/>
              </a:ext>
            </a:extLst>
          </p:cNvPr>
          <p:cNvSpPr txBox="1"/>
          <p:nvPr/>
        </p:nvSpPr>
        <p:spPr>
          <a:xfrm>
            <a:off x="6516610" y="2522914"/>
            <a:ext cx="1388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Nov 26th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 6 - 7 PM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0EFBA41-47F8-4DE7-B262-9CA5487687F2}"/>
              </a:ext>
            </a:extLst>
          </p:cNvPr>
          <p:cNvSpPr txBox="1"/>
          <p:nvPr/>
        </p:nvSpPr>
        <p:spPr>
          <a:xfrm>
            <a:off x="2773709" y="3742110"/>
            <a:ext cx="586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b="1" dirty="0" err="1">
                <a:solidFill>
                  <a:prstClr val="white"/>
                </a:solidFill>
                <a:latin typeface="Calibri" panose="020F0502020204030204"/>
              </a:rPr>
              <a:t>What</a:t>
            </a: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8C88453-CE62-42C8-B63D-D96B91A70426}"/>
              </a:ext>
            </a:extLst>
          </p:cNvPr>
          <p:cNvSpPr txBox="1"/>
          <p:nvPr/>
        </p:nvSpPr>
        <p:spPr>
          <a:xfrm>
            <a:off x="2832473" y="5143024"/>
            <a:ext cx="6397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b="1" dirty="0" err="1">
                <a:solidFill>
                  <a:prstClr val="white"/>
                </a:solidFill>
                <a:latin typeface="Calibri" panose="020F0502020204030204"/>
              </a:rPr>
              <a:t>What</a:t>
            </a: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: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5012ACD-70B6-44F4-9EFC-4ABCAC475D77}"/>
              </a:ext>
            </a:extLst>
          </p:cNvPr>
          <p:cNvSpPr txBox="1"/>
          <p:nvPr/>
        </p:nvSpPr>
        <p:spPr>
          <a:xfrm>
            <a:off x="2737416" y="2318376"/>
            <a:ext cx="7526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b="1" dirty="0" err="1">
                <a:solidFill>
                  <a:prstClr val="white"/>
                </a:solidFill>
                <a:latin typeface="Calibri" panose="020F0502020204030204"/>
              </a:rPr>
              <a:t>What</a:t>
            </a: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:</a:t>
            </a:r>
            <a:r>
              <a:rPr lang="de-DE" sz="1350" b="1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6A18395-F2C4-4751-8734-650E2CFBB913}"/>
              </a:ext>
            </a:extLst>
          </p:cNvPr>
          <p:cNvSpPr txBox="1"/>
          <p:nvPr/>
        </p:nvSpPr>
        <p:spPr>
          <a:xfrm>
            <a:off x="2832473" y="2631613"/>
            <a:ext cx="284157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good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time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answering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tricky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questions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together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in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teams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!</a:t>
            </a:r>
            <a:endParaRPr lang="de-DE" sz="1275" dirty="0">
              <a:solidFill>
                <a:prstClr val="black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836777D-1BD8-4997-9F34-16ABA46F792F}"/>
              </a:ext>
            </a:extLst>
          </p:cNvPr>
          <p:cNvSpPr txBox="1"/>
          <p:nvPr/>
        </p:nvSpPr>
        <p:spPr>
          <a:xfrm>
            <a:off x="2832473" y="4074443"/>
            <a:ext cx="273347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Explore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local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Winter Market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together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with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fellow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students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!</a:t>
            </a:r>
            <a:endParaRPr lang="de-DE" sz="1275" dirty="0">
              <a:solidFill>
                <a:prstClr val="black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EBE42C1-6FE4-49D2-9A70-61140F0FE810}"/>
              </a:ext>
            </a:extLst>
          </p:cNvPr>
          <p:cNvSpPr txBox="1"/>
          <p:nvPr/>
        </p:nvSpPr>
        <p:spPr>
          <a:xfrm>
            <a:off x="2832473" y="5468612"/>
            <a:ext cx="2708307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Share a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dish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(and a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story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)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from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your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home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1275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country</a:t>
            </a:r>
            <a:r>
              <a:rPr lang="de-DE" sz="1275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!</a:t>
            </a:r>
            <a:endParaRPr lang="de-DE" sz="1275" dirty="0">
              <a:solidFill>
                <a:prstClr val="black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5DEFB38-4C07-47B5-8639-9BB4A06CD87D}"/>
              </a:ext>
            </a:extLst>
          </p:cNvPr>
          <p:cNvSpPr txBox="1"/>
          <p:nvPr/>
        </p:nvSpPr>
        <p:spPr>
          <a:xfrm>
            <a:off x="3424647" y="1916021"/>
            <a:ext cx="304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  <a:latin typeface="Broadway" panose="04040905080B02020502" pitchFamily="82" charset="0"/>
              </a:rPr>
              <a:t>International Pub Quiz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3CD6C51-F7E4-4BBB-9124-95CC6B403BDB}"/>
              </a:ext>
            </a:extLst>
          </p:cNvPr>
          <p:cNvSpPr txBox="1"/>
          <p:nvPr/>
        </p:nvSpPr>
        <p:spPr>
          <a:xfrm>
            <a:off x="4066628" y="3350756"/>
            <a:ext cx="235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  <a:latin typeface="Broadway" panose="04040905080B02020502" pitchFamily="82" charset="0"/>
              </a:rPr>
              <a:t>Winter Market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A3BE2E9-4852-4F61-A250-9E729392E464}"/>
              </a:ext>
            </a:extLst>
          </p:cNvPr>
          <p:cNvSpPr txBox="1"/>
          <p:nvPr/>
        </p:nvSpPr>
        <p:spPr>
          <a:xfrm>
            <a:off x="3649083" y="4760385"/>
            <a:ext cx="284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  <a:latin typeface="Broadway" panose="04040905080B02020502" pitchFamily="82" charset="0"/>
              </a:rPr>
              <a:t>International Dinner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F942D5C-8597-4D80-918D-55760B203049}"/>
              </a:ext>
            </a:extLst>
          </p:cNvPr>
          <p:cNvSpPr txBox="1"/>
          <p:nvPr/>
        </p:nvSpPr>
        <p:spPr>
          <a:xfrm>
            <a:off x="6030270" y="2320771"/>
            <a:ext cx="6928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b="1" dirty="0" err="1">
                <a:solidFill>
                  <a:prstClr val="white"/>
                </a:solidFill>
                <a:latin typeface="Calibri" panose="020F0502020204030204"/>
              </a:rPr>
              <a:t>When</a:t>
            </a: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: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DA8A225-E610-4FD9-81E7-57EAB8D0E6AE}"/>
              </a:ext>
            </a:extLst>
          </p:cNvPr>
          <p:cNvSpPr txBox="1"/>
          <p:nvPr/>
        </p:nvSpPr>
        <p:spPr>
          <a:xfrm>
            <a:off x="6041860" y="3742110"/>
            <a:ext cx="7248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b="1" dirty="0" err="1">
                <a:solidFill>
                  <a:prstClr val="white"/>
                </a:solidFill>
                <a:latin typeface="Calibri" panose="020F0502020204030204"/>
              </a:rPr>
              <a:t>When</a:t>
            </a: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: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CB34F06-5E46-4937-A856-971C958448C9}"/>
              </a:ext>
            </a:extLst>
          </p:cNvPr>
          <p:cNvSpPr txBox="1"/>
          <p:nvPr/>
        </p:nvSpPr>
        <p:spPr>
          <a:xfrm>
            <a:off x="6030270" y="5154788"/>
            <a:ext cx="6498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b="1" dirty="0" err="1">
                <a:solidFill>
                  <a:prstClr val="white"/>
                </a:solidFill>
                <a:latin typeface="Calibri" panose="020F0502020204030204"/>
              </a:rPr>
              <a:t>When</a:t>
            </a: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: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A4E20C4-240E-4C26-A5A4-4010794EF914}"/>
              </a:ext>
            </a:extLst>
          </p:cNvPr>
          <p:cNvSpPr/>
          <p:nvPr/>
        </p:nvSpPr>
        <p:spPr>
          <a:xfrm>
            <a:off x="1078704" y="884215"/>
            <a:ext cx="71572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500" dirty="0">
                <a:solidFill>
                  <a:prstClr val="white"/>
                </a:solidFill>
                <a:effectLst>
                  <a:glow rad="139700">
                    <a:srgbClr val="A5A5A5">
                      <a:satMod val="175000"/>
                      <a:alpha val="40000"/>
                    </a:srgbClr>
                  </a:glow>
                </a:effectLst>
                <a:latin typeface="Stencil" panose="040409050D0802020404" pitchFamily="82" charset="0"/>
              </a:rPr>
              <a:t>Cultural</a:t>
            </a:r>
            <a:r>
              <a:rPr lang="de-DE" sz="4500" dirty="0">
                <a:solidFill>
                  <a:prstClr val="white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Stencil" panose="040409050D0802020404" pitchFamily="82" charset="0"/>
              </a:rPr>
              <a:t> </a:t>
            </a:r>
            <a:r>
              <a:rPr lang="de-DE" sz="4500" dirty="0">
                <a:solidFill>
                  <a:prstClr val="white"/>
                </a:solidFill>
                <a:effectLst>
                  <a:glow rad="139700">
                    <a:srgbClr val="A5A5A5">
                      <a:satMod val="175000"/>
                      <a:alpha val="40000"/>
                    </a:srgbClr>
                  </a:glow>
                </a:effectLst>
                <a:latin typeface="Stencil" panose="040409050D0802020404" pitchFamily="82" charset="0"/>
              </a:rPr>
              <a:t>Programme</a:t>
            </a:r>
            <a:r>
              <a:rPr lang="de-DE" sz="4500" dirty="0">
                <a:solidFill>
                  <a:prstClr val="white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Stencil" panose="040409050D0802020404" pitchFamily="82" charset="0"/>
              </a:rPr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E75AAFA-2118-4236-B2BC-36D339A12A33}"/>
              </a:ext>
            </a:extLst>
          </p:cNvPr>
          <p:cNvSpPr txBox="1"/>
          <p:nvPr/>
        </p:nvSpPr>
        <p:spPr>
          <a:xfrm>
            <a:off x="2684590" y="1556434"/>
            <a:ext cx="388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err="1">
                <a:solidFill>
                  <a:prstClr val="white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Harlow Solid Italic" panose="04030604020F02020D02" pitchFamily="82" charset="0"/>
              </a:rPr>
              <a:t>For</a:t>
            </a:r>
            <a:r>
              <a:rPr lang="de-DE" dirty="0">
                <a:solidFill>
                  <a:prstClr val="white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Harlow Solid Italic" panose="04030604020F02020D02" pitchFamily="82" charset="0"/>
              </a:rPr>
              <a:t> all international and </a:t>
            </a:r>
            <a:r>
              <a:rPr lang="de-DE" dirty="0" err="1">
                <a:solidFill>
                  <a:prstClr val="white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Harlow Solid Italic" panose="04030604020F02020D02" pitchFamily="82" charset="0"/>
              </a:rPr>
              <a:t>local</a:t>
            </a:r>
            <a:r>
              <a:rPr lang="de-DE" dirty="0">
                <a:solidFill>
                  <a:prstClr val="white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Harlow Solid Italic" panose="04030604020F02020D02" pitchFamily="82" charset="0"/>
              </a:rPr>
              <a:t> </a:t>
            </a:r>
            <a:r>
              <a:rPr lang="de-DE" dirty="0" err="1">
                <a:solidFill>
                  <a:prstClr val="white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Harlow Solid Italic" panose="04030604020F02020D02" pitchFamily="82" charset="0"/>
              </a:rPr>
              <a:t>students</a:t>
            </a:r>
            <a:endParaRPr lang="de-DE" dirty="0">
              <a:solidFill>
                <a:prstClr val="white"/>
              </a:solid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latin typeface="Harlow Solid Italic" panose="04030604020F02020D02" pitchFamily="82" charset="0"/>
            </a:endParaRPr>
          </a:p>
        </p:txBody>
      </p:sp>
      <p:pic>
        <p:nvPicPr>
          <p:cNvPr id="22" name="Grafik 21" descr="Monatskalender">
            <a:extLst>
              <a:ext uri="{FF2B5EF4-FFF2-40B4-BE49-F238E27FC236}">
                <a16:creationId xmlns:a16="http://schemas.microsoft.com/office/drawing/2014/main" id="{BB1E3900-12DC-4970-8CF4-4EA006F2CE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7906" y="2597684"/>
            <a:ext cx="165007" cy="165007"/>
          </a:xfrm>
          <a:prstGeom prst="rect">
            <a:avLst/>
          </a:prstGeom>
        </p:spPr>
      </p:pic>
      <p:pic>
        <p:nvPicPr>
          <p:cNvPr id="25" name="Grafik 24" descr="Uhr">
            <a:extLst>
              <a:ext uri="{FF2B5EF4-FFF2-40B4-BE49-F238E27FC236}">
                <a16:creationId xmlns:a16="http://schemas.microsoft.com/office/drawing/2014/main" id="{27A5DB13-3826-4415-A820-599C693DB5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83279" y="2787629"/>
            <a:ext cx="149635" cy="149635"/>
          </a:xfrm>
          <a:prstGeom prst="rect">
            <a:avLst/>
          </a:prstGeom>
        </p:spPr>
      </p:pic>
      <p:pic>
        <p:nvPicPr>
          <p:cNvPr id="27" name="Grafik 26" descr="Flagge">
            <a:extLst>
              <a:ext uri="{FF2B5EF4-FFF2-40B4-BE49-F238E27FC236}">
                <a16:creationId xmlns:a16="http://schemas.microsoft.com/office/drawing/2014/main" id="{989FE161-F91C-4399-AA64-A78C676450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04287" y="2971410"/>
            <a:ext cx="133331" cy="133331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C42378E9-4E09-4E47-B7FB-67FD14EFCEBE}"/>
              </a:ext>
            </a:extLst>
          </p:cNvPr>
          <p:cNvSpPr txBox="1"/>
          <p:nvPr/>
        </p:nvSpPr>
        <p:spPr>
          <a:xfrm>
            <a:off x="6539682" y="2890912"/>
            <a:ext cx="8674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Room 301 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5E372A0-4611-4A4C-9CE1-8C50668BBDE4}"/>
              </a:ext>
            </a:extLst>
          </p:cNvPr>
          <p:cNvSpPr txBox="1"/>
          <p:nvPr/>
        </p:nvSpPr>
        <p:spPr>
          <a:xfrm>
            <a:off x="6552991" y="3922031"/>
            <a:ext cx="1388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dirty="0" err="1">
                <a:solidFill>
                  <a:prstClr val="white"/>
                </a:solidFill>
                <a:latin typeface="Calibri" panose="020F0502020204030204"/>
              </a:rPr>
              <a:t>Dec</a:t>
            </a: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 11th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 6 - 7 PM </a:t>
            </a:r>
          </a:p>
        </p:txBody>
      </p:sp>
      <p:pic>
        <p:nvPicPr>
          <p:cNvPr id="30" name="Grafik 29" descr="Monatskalender">
            <a:extLst>
              <a:ext uri="{FF2B5EF4-FFF2-40B4-BE49-F238E27FC236}">
                <a16:creationId xmlns:a16="http://schemas.microsoft.com/office/drawing/2014/main" id="{24DD8AC1-084B-4E12-A1BD-AD5D407B60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04287" y="3996801"/>
            <a:ext cx="165007" cy="165007"/>
          </a:xfrm>
          <a:prstGeom prst="rect">
            <a:avLst/>
          </a:prstGeom>
        </p:spPr>
      </p:pic>
      <p:pic>
        <p:nvPicPr>
          <p:cNvPr id="31" name="Grafik 30" descr="Uhr">
            <a:extLst>
              <a:ext uri="{FF2B5EF4-FFF2-40B4-BE49-F238E27FC236}">
                <a16:creationId xmlns:a16="http://schemas.microsoft.com/office/drawing/2014/main" id="{2966045E-95F3-482A-839E-78EFBAC5CF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19660" y="4186746"/>
            <a:ext cx="149635" cy="149635"/>
          </a:xfrm>
          <a:prstGeom prst="rect">
            <a:avLst/>
          </a:prstGeom>
        </p:spPr>
      </p:pic>
      <p:pic>
        <p:nvPicPr>
          <p:cNvPr id="32" name="Grafik 31" descr="Flagge">
            <a:extLst>
              <a:ext uri="{FF2B5EF4-FFF2-40B4-BE49-F238E27FC236}">
                <a16:creationId xmlns:a16="http://schemas.microsoft.com/office/drawing/2014/main" id="{39A1B8A8-0A0F-41BA-9D20-5E38D48177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40668" y="4370527"/>
            <a:ext cx="133331" cy="133331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FF525F35-52FC-41E2-89CE-C171A9A87670}"/>
              </a:ext>
            </a:extLst>
          </p:cNvPr>
          <p:cNvSpPr txBox="1"/>
          <p:nvPr/>
        </p:nvSpPr>
        <p:spPr>
          <a:xfrm>
            <a:off x="6576063" y="4290029"/>
            <a:ext cx="8674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dirty="0" err="1">
                <a:solidFill>
                  <a:prstClr val="white"/>
                </a:solidFill>
                <a:latin typeface="Calibri" panose="020F0502020204030204"/>
              </a:rPr>
              <a:t>tbd</a:t>
            </a: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AE13002-E78E-448A-8E15-9ADDABCE1487}"/>
              </a:ext>
            </a:extLst>
          </p:cNvPr>
          <p:cNvSpPr txBox="1"/>
          <p:nvPr/>
        </p:nvSpPr>
        <p:spPr>
          <a:xfrm>
            <a:off x="6568364" y="5341443"/>
            <a:ext cx="1388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Jan 15th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 6 - 7 PM </a:t>
            </a:r>
          </a:p>
        </p:txBody>
      </p:sp>
      <p:pic>
        <p:nvPicPr>
          <p:cNvPr id="35" name="Grafik 34" descr="Monatskalender">
            <a:extLst>
              <a:ext uri="{FF2B5EF4-FFF2-40B4-BE49-F238E27FC236}">
                <a16:creationId xmlns:a16="http://schemas.microsoft.com/office/drawing/2014/main" id="{4A418EE9-BD77-472E-9251-5F6C0A4ACE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19660" y="5416212"/>
            <a:ext cx="165007" cy="165007"/>
          </a:xfrm>
          <a:prstGeom prst="rect">
            <a:avLst/>
          </a:prstGeom>
        </p:spPr>
      </p:pic>
      <p:pic>
        <p:nvPicPr>
          <p:cNvPr id="36" name="Grafik 35" descr="Uhr">
            <a:extLst>
              <a:ext uri="{FF2B5EF4-FFF2-40B4-BE49-F238E27FC236}">
                <a16:creationId xmlns:a16="http://schemas.microsoft.com/office/drawing/2014/main" id="{AA021FEB-E0B3-407B-BFBD-314A1D1FF4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35033" y="5606157"/>
            <a:ext cx="149635" cy="149635"/>
          </a:xfrm>
          <a:prstGeom prst="rect">
            <a:avLst/>
          </a:prstGeom>
        </p:spPr>
      </p:pic>
      <p:pic>
        <p:nvPicPr>
          <p:cNvPr id="37" name="Grafik 36" descr="Flagge">
            <a:extLst>
              <a:ext uri="{FF2B5EF4-FFF2-40B4-BE49-F238E27FC236}">
                <a16:creationId xmlns:a16="http://schemas.microsoft.com/office/drawing/2014/main" id="{2EB8D423-4885-4B4A-9CD9-CD0E0B2B04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56040" y="5789938"/>
            <a:ext cx="133331" cy="133331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40D85FDC-619D-46BB-A2D9-B56E25B45FAC}"/>
              </a:ext>
            </a:extLst>
          </p:cNvPr>
          <p:cNvSpPr txBox="1"/>
          <p:nvPr/>
        </p:nvSpPr>
        <p:spPr>
          <a:xfrm>
            <a:off x="6591436" y="5709441"/>
            <a:ext cx="8674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dirty="0" err="1">
                <a:solidFill>
                  <a:prstClr val="white"/>
                </a:solidFill>
                <a:latin typeface="Calibri" panose="020F0502020204030204"/>
              </a:rPr>
              <a:t>tbd</a:t>
            </a:r>
            <a:r>
              <a:rPr lang="de-DE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7" name="Grafik 6" descr="Globus">
            <a:extLst>
              <a:ext uri="{FF2B5EF4-FFF2-40B4-BE49-F238E27FC236}">
                <a16:creationId xmlns:a16="http://schemas.microsoft.com/office/drawing/2014/main" id="{6C38FDF9-576B-43BD-9897-368FEC9C46A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40587" b="38296"/>
          <a:stretch/>
        </p:blipFill>
        <p:spPr>
          <a:xfrm>
            <a:off x="8134350" y="4959720"/>
            <a:ext cx="1009651" cy="104858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F9699DD-EAB4-4714-8D71-ACF1383AF528}"/>
              </a:ext>
            </a:extLst>
          </p:cNvPr>
          <p:cNvSpPr txBox="1"/>
          <p:nvPr/>
        </p:nvSpPr>
        <p:spPr>
          <a:xfrm>
            <a:off x="8374200" y="5259909"/>
            <a:ext cx="8333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Sign</a:t>
            </a:r>
            <a:r>
              <a:rPr lang="de-DE" sz="1350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1350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up</a:t>
            </a:r>
            <a:endParaRPr lang="de-DE" sz="1350" dirty="0">
              <a:solidFill>
                <a:prstClr val="whit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dirty="0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on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 dirty="0" err="1">
                <a:solidFill>
                  <a:prstClr val="whit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StudIP</a:t>
            </a:r>
            <a:endParaRPr lang="de-DE" sz="1350" dirty="0">
              <a:solidFill>
                <a:prstClr val="whit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2445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Pieter_Bruegel">
      <a:dk1>
        <a:sysClr val="windowText" lastClr="000000"/>
      </a:dk1>
      <a:lt1>
        <a:sysClr val="window" lastClr="FFFFFF"/>
      </a:lt1>
      <a:dk2>
        <a:srgbClr val="F2F2F2"/>
      </a:dk2>
      <a:lt2>
        <a:srgbClr val="D8D8D8"/>
      </a:lt2>
      <a:accent1>
        <a:srgbClr val="808B7A"/>
      </a:accent1>
      <a:accent2>
        <a:srgbClr val="DBA13E"/>
      </a:accent2>
      <a:accent3>
        <a:srgbClr val="D46538"/>
      </a:accent3>
      <a:accent4>
        <a:srgbClr val="7A681C"/>
      </a:accent4>
      <a:accent5>
        <a:srgbClr val="5B2C1A"/>
      </a:accent5>
      <a:accent6>
        <a:srgbClr val="527B73"/>
      </a:accent6>
      <a:hlink>
        <a:srgbClr val="5F803E"/>
      </a:hlink>
      <a:folHlink>
        <a:srgbClr val="A32806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812</Words>
  <Application>Microsoft Office PowerPoint</Application>
  <PresentationFormat>Bildschirmpräsentation (4:3)</PresentationFormat>
  <Paragraphs>184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Arial</vt:lpstr>
      <vt:lpstr>Broadway</vt:lpstr>
      <vt:lpstr>Calibri</vt:lpstr>
      <vt:lpstr>Cambria Math</vt:lpstr>
      <vt:lpstr>Harlow Solid Italic</vt:lpstr>
      <vt:lpstr>MV Boli</vt:lpstr>
      <vt:lpstr>Stencil</vt:lpstr>
      <vt:lpstr>Standarddesign</vt:lpstr>
      <vt:lpstr>Master of Science in  International Economics and Business</vt:lpstr>
      <vt:lpstr>Master of Science in  International Economics and Business</vt:lpstr>
      <vt:lpstr>Master of Science in  International Economics and Business</vt:lpstr>
      <vt:lpstr>Master of Science in  International Economics and Business</vt:lpstr>
      <vt:lpstr>PowerPoint-Präsentation</vt:lpstr>
      <vt:lpstr>PowerPoint-Präsentation</vt:lpstr>
      <vt:lpstr>PowerPoint-Präsentation</vt:lpstr>
      <vt:lpstr>Looking forward to working with you!</vt:lpstr>
      <vt:lpstr>PowerPoint-Präsentation</vt:lpstr>
    </vt:vector>
  </TitlesOfParts>
  <Company>Universität Passau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inst</dc:creator>
  <cp:lastModifiedBy>Graf Lambsdorff, Johann</cp:lastModifiedBy>
  <cp:revision>265</cp:revision>
  <cp:lastPrinted>2013-07-20T07:18:14Z</cp:lastPrinted>
  <dcterms:created xsi:type="dcterms:W3CDTF">2006-06-21T11:34:50Z</dcterms:created>
  <dcterms:modified xsi:type="dcterms:W3CDTF">2024-10-14T15:20:28Z</dcterms:modified>
</cp:coreProperties>
</file>